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267" r:id="rId4"/>
    <p:sldId id="275" r:id="rId5"/>
    <p:sldId id="297" r:id="rId6"/>
    <p:sldId id="302" r:id="rId7"/>
    <p:sldId id="281" r:id="rId8"/>
    <p:sldId id="314" r:id="rId9"/>
    <p:sldId id="308" r:id="rId10"/>
    <p:sldId id="288" r:id="rId11"/>
    <p:sldId id="289" r:id="rId12"/>
    <p:sldId id="290" r:id="rId13"/>
    <p:sldId id="312" r:id="rId14"/>
    <p:sldId id="269" r:id="rId15"/>
    <p:sldId id="270" r:id="rId16"/>
  </p:sldIdLst>
  <p:sldSz cx="9753600" cy="7315200"/>
  <p:notesSz cx="6858000" cy="9144000"/>
  <p:embeddedFontLst>
    <p:embeddedFont>
      <p:font typeface="Arimo Bold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T Serif Bold" panose="020B0604020202020204" charset="0"/>
      <p:regular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6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0F1"/>
    <a:srgbClr val="60BFC7"/>
    <a:srgbClr val="019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3103" autoAdjust="0"/>
  </p:normalViewPr>
  <p:slideViewPr>
    <p:cSldViewPr>
      <p:cViewPr varScale="1">
        <p:scale>
          <a:sx n="102" d="100"/>
          <a:sy n="102" d="100"/>
        </p:scale>
        <p:origin x="1794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B9AB8-18E8-429E-A6AB-56CF9583862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E46F3B9-1E8F-4006-A2B4-201E09F2FC70}">
      <dgm:prSet custT="1"/>
      <dgm:spPr>
        <a:solidFill>
          <a:srgbClr val="60BFC7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галузь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розвивається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війни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нестабільності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суспільної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напруги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стрімкого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технологічного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поступу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штучного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інтелекту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E1D65-51E3-4AD7-8D8E-AD8742F3A475}" type="parTrans" cxnId="{7A6277CA-ADDF-441F-8B51-DFE891DBAD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FE06B-9DEF-4017-A602-BB8D63324D6F}" type="sibTrans" cxnId="{7A6277CA-ADDF-441F-8B51-DFE891DBADC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5D93A-1FFB-4E5D-879C-C79F379A2EDE}">
      <dgm:prSet custT="1"/>
      <dgm:spPr>
        <a:solidFill>
          <a:srgbClr val="60BFC7"/>
        </a:solidFill>
      </dgm:spPr>
      <dgm:t>
        <a:bodyPr/>
        <a:lstStyle/>
        <a:p>
          <a:pPr algn="just"/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Трансформації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идавничий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ринок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переживає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глибокі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з’являються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вузькоспеціалізовані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посилюється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роль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медіабрендингу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бренд-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BC1A4C7-2707-478D-A0FC-5C10EBD63F42}" type="parTrans" cxnId="{1FE48A94-3DDB-4C16-AC15-78DB9C98F4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62DAA-2118-4AAB-9FCA-2B44B5ED40E2}" type="sibTrans" cxnId="{1FE48A94-3DDB-4C16-AC15-78DB9C98F470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64D1F-C86D-4B3D-BF92-EFC7F63CD150}">
      <dgm:prSet custT="1"/>
      <dgm:spPr>
        <a:solidFill>
          <a:srgbClr val="60BFC7"/>
        </a:solidFill>
      </dgm:spPr>
      <dgm:t>
        <a:bodyPr/>
        <a:lstStyle/>
        <a:p>
          <a:pPr algn="just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Тенденції:</a:t>
          </a:r>
        </a:p>
        <a:p>
          <a:pPr algn="just"/>
          <a:r>
            <a:rPr lang="uk-UA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підходів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дитячої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літератури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(у межах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«Нова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українська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школа»);</a:t>
          </a:r>
        </a:p>
        <a:p>
          <a:pPr algn="just"/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підлітків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uk-UA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665B2-1715-4FEC-A815-3EC2EDEE2DF6}" type="parTrans" cxnId="{9B209F0E-247A-4AB2-B011-D5A4CC99922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301F8-4FB8-4EE9-89F9-E2D4591BEAD2}" type="sibTrans" cxnId="{9B209F0E-247A-4AB2-B011-D5A4CC999221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05E6F-76DC-4A22-9201-0352108E2C0B}" type="pres">
      <dgm:prSet presAssocID="{801B9AB8-18E8-429E-A6AB-56CF958386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853133-C3BB-4782-8346-59235E4373FB}" type="pres">
      <dgm:prSet presAssocID="{5E46F3B9-1E8F-4006-A2B4-201E09F2FC70}" presName="comp" presStyleCnt="0"/>
      <dgm:spPr/>
    </dgm:pt>
    <dgm:pt modelId="{80B0ED21-8E2A-475C-A58F-E0393479E6F6}" type="pres">
      <dgm:prSet presAssocID="{5E46F3B9-1E8F-4006-A2B4-201E09F2FC70}" presName="rect2" presStyleLbl="node1" presStyleIdx="0" presStyleCnt="3" custScaleX="191251" custLinFactNeighborX="24089" custLinFactNeighborY="3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117BD-5B6F-49F1-8A97-1949B0E78BE3}" type="pres">
      <dgm:prSet presAssocID="{5E46F3B9-1E8F-4006-A2B4-201E09F2FC70}" presName="rect1" presStyleLbl="lnNode1" presStyleIdx="0" presStyleCnt="3" custScaleX="101857" custScaleY="83368" custLinFactNeighborX="-53159" custLinFactNeighborY="-40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49A5B7-AF44-435D-8089-F33818E491BB}" type="pres">
      <dgm:prSet presAssocID="{172FE06B-9DEF-4017-A602-BB8D63324D6F}" presName="sibTrans" presStyleCnt="0"/>
      <dgm:spPr/>
    </dgm:pt>
    <dgm:pt modelId="{40F3EE83-9D0C-40EB-9F7D-30860F9BBE49}" type="pres">
      <dgm:prSet presAssocID="{9E65D93A-1FFB-4E5D-879C-C79F379A2EDE}" presName="comp" presStyleCnt="0"/>
      <dgm:spPr/>
    </dgm:pt>
    <dgm:pt modelId="{5E54BCF5-9652-48CA-890C-7614220B5FEF}" type="pres">
      <dgm:prSet presAssocID="{9E65D93A-1FFB-4E5D-879C-C79F379A2EDE}" presName="rect2" presStyleLbl="node1" presStyleIdx="1" presStyleCnt="3" custScaleX="180956" custScaleY="106712" custLinFactNeighborX="-28936" custLinFactNeighborY="-2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BF67E-CE48-40E5-8C74-AC6D8B5FCB73}" type="pres">
      <dgm:prSet presAssocID="{9E65D93A-1FFB-4E5D-879C-C79F379A2EDE}" presName="rect1" presStyleLbl="lnNode1" presStyleIdx="1" presStyleCnt="3" custFlipVert="1" custFlipHor="0" custScaleX="6089" custScaleY="7721" custLinFactNeighborX="21186" custLinFactNeighborY="5032"/>
      <dgm:spPr/>
    </dgm:pt>
    <dgm:pt modelId="{6A6500E4-BF85-46FD-B90B-33870E5F773D}" type="pres">
      <dgm:prSet presAssocID="{EEE62DAA-2118-4AAB-9FCA-2B44B5ED40E2}" presName="sibTrans" presStyleCnt="0"/>
      <dgm:spPr/>
    </dgm:pt>
    <dgm:pt modelId="{079AF9F9-BBF7-4A12-8C34-446DCC632BFF}" type="pres">
      <dgm:prSet presAssocID="{20E64D1F-C86D-4B3D-BF92-EFC7F63CD150}" presName="comp" presStyleCnt="0"/>
      <dgm:spPr/>
    </dgm:pt>
    <dgm:pt modelId="{CEFD4532-C10E-4A2D-BAA5-4979CB15507F}" type="pres">
      <dgm:prSet presAssocID="{20E64D1F-C86D-4B3D-BF92-EFC7F63CD150}" presName="rect2" presStyleLbl="node1" presStyleIdx="2" presStyleCnt="3" custScaleX="204432" custScaleY="101204" custLinFactNeighborX="19520" custLinFactNeighborY="-9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33D9-E5E6-426C-B84D-FC1DCE8452D2}" type="pres">
      <dgm:prSet presAssocID="{20E64D1F-C86D-4B3D-BF92-EFC7F63CD150}" presName="rect1" presStyleLbl="lnNode1" presStyleIdx="2" presStyleCnt="3" custFlipVert="1" custScaleX="6254" custScaleY="13279" custLinFactNeighborX="-71590" custLinFactNeighborY="-7441"/>
      <dgm:spPr/>
    </dgm:pt>
  </dgm:ptLst>
  <dgm:cxnLst>
    <dgm:cxn modelId="{9B209F0E-247A-4AB2-B011-D5A4CC999221}" srcId="{801B9AB8-18E8-429E-A6AB-56CF9583862C}" destId="{20E64D1F-C86D-4B3D-BF92-EFC7F63CD150}" srcOrd="2" destOrd="0" parTransId="{8A8665B2-1715-4FEC-A815-3EC2EDEE2DF6}" sibTransId="{CFB301F8-4FB8-4EE9-89F9-E2D4591BEAD2}"/>
    <dgm:cxn modelId="{EF682A7B-4F18-4102-BC1B-6F405FFE739E}" type="presOf" srcId="{5E46F3B9-1E8F-4006-A2B4-201E09F2FC70}" destId="{80B0ED21-8E2A-475C-A58F-E0393479E6F6}" srcOrd="0" destOrd="0" presId="urn:microsoft.com/office/officeart/2008/layout/AlternatingPictureBlocks"/>
    <dgm:cxn modelId="{A9EC29C6-AD42-4922-A911-B1EC4CE02AA9}" type="presOf" srcId="{9E65D93A-1FFB-4E5D-879C-C79F379A2EDE}" destId="{5E54BCF5-9652-48CA-890C-7614220B5FEF}" srcOrd="0" destOrd="0" presId="urn:microsoft.com/office/officeart/2008/layout/AlternatingPictureBlocks"/>
    <dgm:cxn modelId="{E6C62F80-04AA-4323-B0B7-4F4F4606079E}" type="presOf" srcId="{801B9AB8-18E8-429E-A6AB-56CF9583862C}" destId="{84C05E6F-76DC-4A22-9201-0352108E2C0B}" srcOrd="0" destOrd="0" presId="urn:microsoft.com/office/officeart/2008/layout/AlternatingPictureBlocks"/>
    <dgm:cxn modelId="{1FE48A94-3DDB-4C16-AC15-78DB9C98F470}" srcId="{801B9AB8-18E8-429E-A6AB-56CF9583862C}" destId="{9E65D93A-1FFB-4E5D-879C-C79F379A2EDE}" srcOrd="1" destOrd="0" parTransId="{8BC1A4C7-2707-478D-A0FC-5C10EBD63F42}" sibTransId="{EEE62DAA-2118-4AAB-9FCA-2B44B5ED40E2}"/>
    <dgm:cxn modelId="{7A6277CA-ADDF-441F-8B51-DFE891DBADC2}" srcId="{801B9AB8-18E8-429E-A6AB-56CF9583862C}" destId="{5E46F3B9-1E8F-4006-A2B4-201E09F2FC70}" srcOrd="0" destOrd="0" parTransId="{7C6E1D65-51E3-4AD7-8D8E-AD8742F3A475}" sibTransId="{172FE06B-9DEF-4017-A602-BB8D63324D6F}"/>
    <dgm:cxn modelId="{B9F85455-66EF-42EA-8C29-67304202D06F}" type="presOf" srcId="{20E64D1F-C86D-4B3D-BF92-EFC7F63CD150}" destId="{CEFD4532-C10E-4A2D-BAA5-4979CB15507F}" srcOrd="0" destOrd="0" presId="urn:microsoft.com/office/officeart/2008/layout/AlternatingPictureBlocks"/>
    <dgm:cxn modelId="{DB612AB8-34B2-48DE-96A6-99B15CA9DB61}" type="presParOf" srcId="{84C05E6F-76DC-4A22-9201-0352108E2C0B}" destId="{3E853133-C3BB-4782-8346-59235E4373FB}" srcOrd="0" destOrd="0" presId="urn:microsoft.com/office/officeart/2008/layout/AlternatingPictureBlocks"/>
    <dgm:cxn modelId="{7EDC80C0-EA3B-4E70-8D67-DCD75282D03D}" type="presParOf" srcId="{3E853133-C3BB-4782-8346-59235E4373FB}" destId="{80B0ED21-8E2A-475C-A58F-E0393479E6F6}" srcOrd="0" destOrd="0" presId="urn:microsoft.com/office/officeart/2008/layout/AlternatingPictureBlocks"/>
    <dgm:cxn modelId="{42B7EE2D-86FE-4342-B9F5-AD285E0E4256}" type="presParOf" srcId="{3E853133-C3BB-4782-8346-59235E4373FB}" destId="{ACA117BD-5B6F-49F1-8A97-1949B0E78BE3}" srcOrd="1" destOrd="0" presId="urn:microsoft.com/office/officeart/2008/layout/AlternatingPictureBlocks"/>
    <dgm:cxn modelId="{A43B02CE-836E-4006-B30C-7E48A95756C8}" type="presParOf" srcId="{84C05E6F-76DC-4A22-9201-0352108E2C0B}" destId="{5349A5B7-AF44-435D-8089-F33818E491BB}" srcOrd="1" destOrd="0" presId="urn:microsoft.com/office/officeart/2008/layout/AlternatingPictureBlocks"/>
    <dgm:cxn modelId="{7D24BBFC-2C0E-4940-AEAC-50102C42CED9}" type="presParOf" srcId="{84C05E6F-76DC-4A22-9201-0352108E2C0B}" destId="{40F3EE83-9D0C-40EB-9F7D-30860F9BBE49}" srcOrd="2" destOrd="0" presId="urn:microsoft.com/office/officeart/2008/layout/AlternatingPictureBlocks"/>
    <dgm:cxn modelId="{242EA7F3-4DC3-4DF6-B1C8-3D9F0AE28F99}" type="presParOf" srcId="{40F3EE83-9D0C-40EB-9F7D-30860F9BBE49}" destId="{5E54BCF5-9652-48CA-890C-7614220B5FEF}" srcOrd="0" destOrd="0" presId="urn:microsoft.com/office/officeart/2008/layout/AlternatingPictureBlocks"/>
    <dgm:cxn modelId="{D48F49AE-CA5C-4E86-9489-0863BB97023C}" type="presParOf" srcId="{40F3EE83-9D0C-40EB-9F7D-30860F9BBE49}" destId="{9E7BF67E-CE48-40E5-8C74-AC6D8B5FCB73}" srcOrd="1" destOrd="0" presId="urn:microsoft.com/office/officeart/2008/layout/AlternatingPictureBlocks"/>
    <dgm:cxn modelId="{1AA39F59-9477-44CE-B47A-2248C4F630C1}" type="presParOf" srcId="{84C05E6F-76DC-4A22-9201-0352108E2C0B}" destId="{6A6500E4-BF85-46FD-B90B-33870E5F773D}" srcOrd="3" destOrd="0" presId="urn:microsoft.com/office/officeart/2008/layout/AlternatingPictureBlocks"/>
    <dgm:cxn modelId="{E918D05F-F5C0-4FB6-BC78-3B86E30A4F2D}" type="presParOf" srcId="{84C05E6F-76DC-4A22-9201-0352108E2C0B}" destId="{079AF9F9-BBF7-4A12-8C34-446DCC632BFF}" srcOrd="4" destOrd="0" presId="urn:microsoft.com/office/officeart/2008/layout/AlternatingPictureBlocks"/>
    <dgm:cxn modelId="{A59F5A1F-2394-48A7-8EC4-8EC4465A8D5D}" type="presParOf" srcId="{079AF9F9-BBF7-4A12-8C34-446DCC632BFF}" destId="{CEFD4532-C10E-4A2D-BAA5-4979CB15507F}" srcOrd="0" destOrd="0" presId="urn:microsoft.com/office/officeart/2008/layout/AlternatingPictureBlocks"/>
    <dgm:cxn modelId="{9A9A1252-D056-41D2-9A3F-9D80CB4E9D84}" type="presParOf" srcId="{079AF9F9-BBF7-4A12-8C34-446DCC632BFF}" destId="{FFC633D9-E5E6-426C-B84D-FC1DCE8452D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66536-45EC-4D0A-A382-57267A8B5D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55FCF01-B9B6-4910-8CB3-D5BF3E4FDF93}">
      <dgm:prSet custT="1"/>
      <dgm:spPr>
        <a:solidFill>
          <a:srgbClr val="60BFC7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розкрити специфіку друкованої та електронної продукції на видавничому ринку України з огляду на </a:t>
          </a:r>
          <a:r>
            <a:rPr lang="uk-UA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соціокомунікаційну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парадигму вивчення традиційних і нових медіа.</a:t>
          </a:r>
        </a:p>
      </dgm:t>
    </dgm:pt>
    <dgm:pt modelId="{FBFF5E18-7B38-4F8F-9A30-2D47344D799F}" type="parTrans" cxnId="{229BE9E2-7B8E-443C-BE69-258614C9CA23}">
      <dgm:prSet/>
      <dgm:spPr/>
      <dgm:t>
        <a:bodyPr/>
        <a:lstStyle/>
        <a:p>
          <a:endParaRPr lang="uk-UA"/>
        </a:p>
      </dgm:t>
    </dgm:pt>
    <dgm:pt modelId="{0E9002A2-44AE-45BC-8966-69C27827B936}" type="sibTrans" cxnId="{229BE9E2-7B8E-443C-BE69-258614C9CA23}">
      <dgm:prSet/>
      <dgm:spPr/>
      <dgm:t>
        <a:bodyPr/>
        <a:lstStyle/>
        <a:p>
          <a:endParaRPr lang="uk-UA"/>
        </a:p>
      </dgm:t>
    </dgm:pt>
    <dgm:pt modelId="{7269B424-7AA8-4832-B1FE-459BDE5FB09B}">
      <dgm:prSet custT="1"/>
      <dgm:spPr>
        <a:solidFill>
          <a:srgbClr val="D6F0F1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 дослідження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друковані та електронні видання українських видавництв у </a:t>
          </a:r>
          <a:r>
            <a:rPr lang="uk-UA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парадимі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«традиційні – нові медіа»</a:t>
          </a:r>
        </a:p>
      </dgm:t>
    </dgm:pt>
    <dgm:pt modelId="{6365F394-6615-4286-AFB3-6C0B9DAF3ECF}" type="parTrans" cxnId="{A5063F62-F588-44C9-AB9A-A06950EDC4C6}">
      <dgm:prSet/>
      <dgm:spPr/>
      <dgm:t>
        <a:bodyPr/>
        <a:lstStyle/>
        <a:p>
          <a:endParaRPr lang="uk-UA"/>
        </a:p>
      </dgm:t>
    </dgm:pt>
    <dgm:pt modelId="{F4197AF5-536A-478E-82DA-AEC6469D7413}" type="sibTrans" cxnId="{A5063F62-F588-44C9-AB9A-A06950EDC4C6}">
      <dgm:prSet/>
      <dgm:spPr/>
      <dgm:t>
        <a:bodyPr/>
        <a:lstStyle/>
        <a:p>
          <a:endParaRPr lang="uk-UA"/>
        </a:p>
      </dgm:t>
    </dgm:pt>
    <dgm:pt modelId="{924C9048-F62B-495E-AD00-AB3BC71E2E51}">
      <dgm:prSet custT="1"/>
      <dgm:spPr>
        <a:solidFill>
          <a:srgbClr val="60BFC7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 дослідження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особливості формування друкованого та електронного видавничого репертуару в Україні в парадигмі традиційних і нових медіа.</a:t>
          </a:r>
        </a:p>
      </dgm:t>
    </dgm:pt>
    <dgm:pt modelId="{B31E8B27-979F-4F2B-8A15-E0E12883FB8C}" type="parTrans" cxnId="{54AC04AB-8B75-4A03-A79C-A0EBC7E55045}">
      <dgm:prSet/>
      <dgm:spPr/>
      <dgm:t>
        <a:bodyPr/>
        <a:lstStyle/>
        <a:p>
          <a:endParaRPr lang="uk-UA"/>
        </a:p>
      </dgm:t>
    </dgm:pt>
    <dgm:pt modelId="{111E5285-E919-4EE4-854D-348BD9ECD715}" type="sibTrans" cxnId="{54AC04AB-8B75-4A03-A79C-A0EBC7E55045}">
      <dgm:prSet/>
      <dgm:spPr/>
      <dgm:t>
        <a:bodyPr/>
        <a:lstStyle/>
        <a:p>
          <a:endParaRPr lang="uk-UA"/>
        </a:p>
      </dgm:t>
    </dgm:pt>
    <dgm:pt modelId="{0FF05329-5236-4114-898F-556C09D051F0}" type="pres">
      <dgm:prSet presAssocID="{7F566536-45EC-4D0A-A382-57267A8B5D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1B2FE5-1DF7-4A58-B2F7-6D4010118E9B}" type="pres">
      <dgm:prSet presAssocID="{C55FCF01-B9B6-4910-8CB3-D5BF3E4FDF93}" presName="parentText" presStyleLbl="node1" presStyleIdx="0" presStyleCnt="3" custScaleX="77075" custScaleY="113038" custLinFactY="-126160" custLinFactNeighborX="1238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3CE2A-81BA-4C50-8B4C-775B907E8864}" type="pres">
      <dgm:prSet presAssocID="{0E9002A2-44AE-45BC-8966-69C27827B936}" presName="spacer" presStyleCnt="0"/>
      <dgm:spPr/>
    </dgm:pt>
    <dgm:pt modelId="{06C386C6-2315-4388-90EF-631F0AA84542}" type="pres">
      <dgm:prSet presAssocID="{7269B424-7AA8-4832-B1FE-459BDE5FB09B}" presName="parentText" presStyleLbl="node1" presStyleIdx="1" presStyleCnt="3" custScaleX="73557" custScaleY="81944" custLinFactY="-20593" custLinFactNeighborX="-110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DE697-EE6B-4537-BF39-72C60EDE499F}" type="pres">
      <dgm:prSet presAssocID="{F4197AF5-536A-478E-82DA-AEC6469D7413}" presName="spacer" presStyleCnt="0"/>
      <dgm:spPr/>
    </dgm:pt>
    <dgm:pt modelId="{4AD59D6F-E8FA-497E-BBBB-F94BA08A10E7}" type="pres">
      <dgm:prSet presAssocID="{924C9048-F62B-495E-AD00-AB3BC71E2E51}" presName="parentText" presStyleLbl="node1" presStyleIdx="2" presStyleCnt="3" custScaleX="76391" custScaleY="87500" custLinFactNeighborX="12038" custLinFactNeighborY="-52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62BC7-F586-4B7B-A4C4-E02AB9994740}" type="presOf" srcId="{7269B424-7AA8-4832-B1FE-459BDE5FB09B}" destId="{06C386C6-2315-4388-90EF-631F0AA84542}" srcOrd="0" destOrd="0" presId="urn:microsoft.com/office/officeart/2005/8/layout/vList2"/>
    <dgm:cxn modelId="{A7484419-AA93-4846-A77D-1F7C07563FB4}" type="presOf" srcId="{924C9048-F62B-495E-AD00-AB3BC71E2E51}" destId="{4AD59D6F-E8FA-497E-BBBB-F94BA08A10E7}" srcOrd="0" destOrd="0" presId="urn:microsoft.com/office/officeart/2005/8/layout/vList2"/>
    <dgm:cxn modelId="{54AC04AB-8B75-4A03-A79C-A0EBC7E55045}" srcId="{7F566536-45EC-4D0A-A382-57267A8B5D16}" destId="{924C9048-F62B-495E-AD00-AB3BC71E2E51}" srcOrd="2" destOrd="0" parTransId="{B31E8B27-979F-4F2B-8A15-E0E12883FB8C}" sibTransId="{111E5285-E919-4EE4-854D-348BD9ECD715}"/>
    <dgm:cxn modelId="{7C6BA490-B909-4647-B444-5489CE0C6549}" type="presOf" srcId="{7F566536-45EC-4D0A-A382-57267A8B5D16}" destId="{0FF05329-5236-4114-898F-556C09D051F0}" srcOrd="0" destOrd="0" presId="urn:microsoft.com/office/officeart/2005/8/layout/vList2"/>
    <dgm:cxn modelId="{A5063F62-F588-44C9-AB9A-A06950EDC4C6}" srcId="{7F566536-45EC-4D0A-A382-57267A8B5D16}" destId="{7269B424-7AA8-4832-B1FE-459BDE5FB09B}" srcOrd="1" destOrd="0" parTransId="{6365F394-6615-4286-AFB3-6C0B9DAF3ECF}" sibTransId="{F4197AF5-536A-478E-82DA-AEC6469D7413}"/>
    <dgm:cxn modelId="{A22D8145-A9B7-4685-A4E7-36686836FB67}" type="presOf" srcId="{C55FCF01-B9B6-4910-8CB3-D5BF3E4FDF93}" destId="{341B2FE5-1DF7-4A58-B2F7-6D4010118E9B}" srcOrd="0" destOrd="0" presId="urn:microsoft.com/office/officeart/2005/8/layout/vList2"/>
    <dgm:cxn modelId="{229BE9E2-7B8E-443C-BE69-258614C9CA23}" srcId="{7F566536-45EC-4D0A-A382-57267A8B5D16}" destId="{C55FCF01-B9B6-4910-8CB3-D5BF3E4FDF93}" srcOrd="0" destOrd="0" parTransId="{FBFF5E18-7B38-4F8F-9A30-2D47344D799F}" sibTransId="{0E9002A2-44AE-45BC-8966-69C27827B936}"/>
    <dgm:cxn modelId="{8F753FB2-B34A-4150-8820-91C87419316E}" type="presParOf" srcId="{0FF05329-5236-4114-898F-556C09D051F0}" destId="{341B2FE5-1DF7-4A58-B2F7-6D4010118E9B}" srcOrd="0" destOrd="0" presId="urn:microsoft.com/office/officeart/2005/8/layout/vList2"/>
    <dgm:cxn modelId="{CFDC04A4-77DC-4EDE-B81D-1D096BB16069}" type="presParOf" srcId="{0FF05329-5236-4114-898F-556C09D051F0}" destId="{5413CE2A-81BA-4C50-8B4C-775B907E8864}" srcOrd="1" destOrd="0" presId="urn:microsoft.com/office/officeart/2005/8/layout/vList2"/>
    <dgm:cxn modelId="{83551E8F-1A91-4217-AD70-C63158BDF60D}" type="presParOf" srcId="{0FF05329-5236-4114-898F-556C09D051F0}" destId="{06C386C6-2315-4388-90EF-631F0AA84542}" srcOrd="2" destOrd="0" presId="urn:microsoft.com/office/officeart/2005/8/layout/vList2"/>
    <dgm:cxn modelId="{5E1CBAA7-40E2-47DF-B2FA-848A3254680E}" type="presParOf" srcId="{0FF05329-5236-4114-898F-556C09D051F0}" destId="{888DE697-EE6B-4537-BF39-72C60EDE499F}" srcOrd="3" destOrd="0" presId="urn:microsoft.com/office/officeart/2005/8/layout/vList2"/>
    <dgm:cxn modelId="{9E6CA9C1-A055-46FF-BA40-190F81402DD6}" type="presParOf" srcId="{0FF05329-5236-4114-898F-556C09D051F0}" destId="{4AD59D6F-E8FA-497E-BBBB-F94BA08A10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82753-455C-4FD6-BCEE-D40993C5446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1119CA-CB20-4958-BA13-5D3D5BECAE3F}">
      <dgm:prSet custT="1"/>
      <dgm:spPr>
        <a:solidFill>
          <a:srgbClr val="60BFC7"/>
        </a:solidFill>
      </dgm:spPr>
      <dgm:t>
        <a:bodyPr/>
        <a:lstStyle/>
        <a:p>
          <a:pPr algn="just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Концептуально-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моделювальний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типології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друкованих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медіаплатформ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just"/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концептів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моделей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видавничої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суспільно-політичних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викликів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just"/>
          <a:endParaRPr lang="uk-UA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3B8A5-E516-4FA7-AD0C-8D90D39C3298}" type="parTrans" cxnId="{D7B1C7DA-FF8A-46C6-8325-C083180AB007}">
      <dgm:prSet/>
      <dgm:spPr/>
      <dgm:t>
        <a:bodyPr/>
        <a:lstStyle/>
        <a:p>
          <a:endParaRPr lang="uk-UA"/>
        </a:p>
      </dgm:t>
    </dgm:pt>
    <dgm:pt modelId="{4113FB3F-2311-4FA2-9D33-FE858406748B}" type="sibTrans" cxnId="{D7B1C7DA-FF8A-46C6-8325-C083180AB007}">
      <dgm:prSet/>
      <dgm:spPr/>
      <dgm:t>
        <a:bodyPr/>
        <a:lstStyle/>
        <a:p>
          <a:endParaRPr lang="uk-UA"/>
        </a:p>
      </dgm:t>
    </dgm:pt>
    <dgm:pt modelId="{5B163480-108D-4362-8D93-1C7EE0C25534}">
      <dgm:prSet custT="1"/>
      <dgm:spPr>
        <a:solidFill>
          <a:srgbClr val="60BFC7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еоретико-методологічний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положень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друкованих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соціокомунікаційній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парадигмі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Розкриття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медіабрендингу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кризових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DEB3E9-A615-4334-BC16-D2E5778AA699}" type="sibTrans" cxnId="{2C36EB00-63EB-4347-8578-26375FBAFF5A}">
      <dgm:prSet/>
      <dgm:spPr/>
      <dgm:t>
        <a:bodyPr/>
        <a:lstStyle/>
        <a:p>
          <a:endParaRPr lang="uk-UA"/>
        </a:p>
      </dgm:t>
    </dgm:pt>
    <dgm:pt modelId="{6CD0ECB0-66F4-4704-B86E-BF2FDF79863F}" type="parTrans" cxnId="{2C36EB00-63EB-4347-8578-26375FBAFF5A}">
      <dgm:prSet/>
      <dgm:spPr/>
      <dgm:t>
        <a:bodyPr/>
        <a:lstStyle/>
        <a:p>
          <a:endParaRPr lang="uk-UA"/>
        </a:p>
      </dgm:t>
    </dgm:pt>
    <dgm:pt modelId="{AC96FBC2-D211-40F8-B555-397E0C5DA865}" type="pres">
      <dgm:prSet presAssocID="{19582753-455C-4FD6-BCEE-D40993C544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4F1DD0-06D6-4627-92F3-FA4F6E997302}" type="pres">
      <dgm:prSet presAssocID="{5B163480-108D-4362-8D93-1C7EE0C25534}" presName="vertOne" presStyleCnt="0"/>
      <dgm:spPr/>
    </dgm:pt>
    <dgm:pt modelId="{F3D5C359-5F55-410D-BF22-509FF70DDB32}" type="pres">
      <dgm:prSet presAssocID="{5B163480-108D-4362-8D93-1C7EE0C25534}" presName="txOne" presStyleLbl="node0" presStyleIdx="0" presStyleCnt="1" custScaleY="30464" custLinFactY="-10593" custLinFactNeighborX="35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3F0D5-49CC-4831-9779-9B5F77A60C14}" type="pres">
      <dgm:prSet presAssocID="{5B163480-108D-4362-8D93-1C7EE0C25534}" presName="parTransOne" presStyleCnt="0"/>
      <dgm:spPr/>
    </dgm:pt>
    <dgm:pt modelId="{25CCC383-4BC9-4404-B41D-60969A1BCA47}" type="pres">
      <dgm:prSet presAssocID="{5B163480-108D-4362-8D93-1C7EE0C25534}" presName="horzOne" presStyleCnt="0"/>
      <dgm:spPr/>
    </dgm:pt>
    <dgm:pt modelId="{D5E768C8-AAEA-47BF-99DC-5F6FCABC8BC1}" type="pres">
      <dgm:prSet presAssocID="{5D1119CA-CB20-4958-BA13-5D3D5BECAE3F}" presName="vertTwo" presStyleCnt="0"/>
      <dgm:spPr/>
    </dgm:pt>
    <dgm:pt modelId="{AD5D3A48-23E3-4ED5-B147-C6953E37E984}" type="pres">
      <dgm:prSet presAssocID="{5D1119CA-CB20-4958-BA13-5D3D5BECAE3F}" presName="txTwo" presStyleLbl="node2" presStyleIdx="0" presStyleCnt="1" custScaleX="2000000" custScaleY="32792" custLinFactX="-166899" custLinFactNeighborX="-200000" custLinFactNeighborY="30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C66F8-1BE3-44E4-8572-03D2C74E2283}" type="pres">
      <dgm:prSet presAssocID="{5D1119CA-CB20-4958-BA13-5D3D5BECAE3F}" presName="horzTwo" presStyleCnt="0"/>
      <dgm:spPr/>
    </dgm:pt>
  </dgm:ptLst>
  <dgm:cxnLst>
    <dgm:cxn modelId="{6CABF2AA-7864-4001-88A4-9C0D6EF52992}" type="presOf" srcId="{19582753-455C-4FD6-BCEE-D40993C54467}" destId="{AC96FBC2-D211-40F8-B555-397E0C5DA865}" srcOrd="0" destOrd="0" presId="urn:microsoft.com/office/officeart/2005/8/layout/hierarchy4"/>
    <dgm:cxn modelId="{D7B1C7DA-FF8A-46C6-8325-C083180AB007}" srcId="{5B163480-108D-4362-8D93-1C7EE0C25534}" destId="{5D1119CA-CB20-4958-BA13-5D3D5BECAE3F}" srcOrd="0" destOrd="0" parTransId="{4563B8A5-E516-4FA7-AD0C-8D90D39C3298}" sibTransId="{4113FB3F-2311-4FA2-9D33-FE858406748B}"/>
    <dgm:cxn modelId="{2C36EB00-63EB-4347-8578-26375FBAFF5A}" srcId="{19582753-455C-4FD6-BCEE-D40993C54467}" destId="{5B163480-108D-4362-8D93-1C7EE0C25534}" srcOrd="0" destOrd="0" parTransId="{6CD0ECB0-66F4-4704-B86E-BF2FDF79863F}" sibTransId="{52DEB3E9-A615-4334-BC16-D2E5778AA699}"/>
    <dgm:cxn modelId="{81705C16-9DF1-494A-B86D-B85FB2CF2F0E}" type="presOf" srcId="{5B163480-108D-4362-8D93-1C7EE0C25534}" destId="{F3D5C359-5F55-410D-BF22-509FF70DDB32}" srcOrd="0" destOrd="0" presId="urn:microsoft.com/office/officeart/2005/8/layout/hierarchy4"/>
    <dgm:cxn modelId="{ECF7C7DB-A2DE-45E8-A858-C64E7DC2C188}" type="presOf" srcId="{5D1119CA-CB20-4958-BA13-5D3D5BECAE3F}" destId="{AD5D3A48-23E3-4ED5-B147-C6953E37E984}" srcOrd="0" destOrd="0" presId="urn:microsoft.com/office/officeart/2005/8/layout/hierarchy4"/>
    <dgm:cxn modelId="{AB71FC16-5C06-49E8-9F28-F09335949EE6}" type="presParOf" srcId="{AC96FBC2-D211-40F8-B555-397E0C5DA865}" destId="{464F1DD0-06D6-4627-92F3-FA4F6E997302}" srcOrd="0" destOrd="0" presId="urn:microsoft.com/office/officeart/2005/8/layout/hierarchy4"/>
    <dgm:cxn modelId="{815B3A29-C1E4-4C60-A981-31EA13BF7E09}" type="presParOf" srcId="{464F1DD0-06D6-4627-92F3-FA4F6E997302}" destId="{F3D5C359-5F55-410D-BF22-509FF70DDB32}" srcOrd="0" destOrd="0" presId="urn:microsoft.com/office/officeart/2005/8/layout/hierarchy4"/>
    <dgm:cxn modelId="{1050CB94-B756-460C-9B77-A87FABE632BA}" type="presParOf" srcId="{464F1DD0-06D6-4627-92F3-FA4F6E997302}" destId="{86F3F0D5-49CC-4831-9779-9B5F77A60C14}" srcOrd="1" destOrd="0" presId="urn:microsoft.com/office/officeart/2005/8/layout/hierarchy4"/>
    <dgm:cxn modelId="{91841F0C-B324-414B-B9E8-2B13633D98AC}" type="presParOf" srcId="{464F1DD0-06D6-4627-92F3-FA4F6E997302}" destId="{25CCC383-4BC9-4404-B41D-60969A1BCA47}" srcOrd="2" destOrd="0" presId="urn:microsoft.com/office/officeart/2005/8/layout/hierarchy4"/>
    <dgm:cxn modelId="{9B6D7719-16A1-47BE-ADB9-87ABE36049A1}" type="presParOf" srcId="{25CCC383-4BC9-4404-B41D-60969A1BCA47}" destId="{D5E768C8-AAEA-47BF-99DC-5F6FCABC8BC1}" srcOrd="0" destOrd="0" presId="urn:microsoft.com/office/officeart/2005/8/layout/hierarchy4"/>
    <dgm:cxn modelId="{422C995A-F266-4058-8BCB-F16538BB1D01}" type="presParOf" srcId="{D5E768C8-AAEA-47BF-99DC-5F6FCABC8BC1}" destId="{AD5D3A48-23E3-4ED5-B147-C6953E37E984}" srcOrd="0" destOrd="0" presId="urn:microsoft.com/office/officeart/2005/8/layout/hierarchy4"/>
    <dgm:cxn modelId="{5B328D48-11C1-416A-AA8F-2EF1F7E4C93B}" type="presParOf" srcId="{D5E768C8-AAEA-47BF-99DC-5F6FCABC8BC1}" destId="{774C66F8-1BE3-44E4-8572-03D2C74E22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582753-455C-4FD6-BCEE-D40993C5446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A3330ED-604A-4466-B025-76698E823D76}">
      <dgm:prSet custT="1"/>
      <dgm:spPr>
        <a:solidFill>
          <a:srgbClr val="60BFC7"/>
        </a:solidFill>
      </dgm:spPr>
      <dgm:t>
        <a:bodyPr/>
        <a:lstStyle/>
        <a:p>
          <a:pPr algn="ctr">
            <a:buFont typeface="Times New Roman" panose="02020603050405020304" pitchFamily="18" charset="0"/>
            <a:buNone/>
          </a:pP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науки й практики:</a:t>
          </a:r>
        </a:p>
        <a:p>
          <a:pPr algn="ctr">
            <a:buNone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платформ для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постійної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академічної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спільноти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фахівців-практиків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студентської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algn="ctr">
            <a:buNone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підготовка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випуск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друкованої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газети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Вечірній</a:t>
          </a:r>
          <a:r>
            <a: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Київ</a:t>
          </a:r>
          <a:r>
            <a: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</a:p>
        <a:p>
          <a:pPr algn="ctr">
            <a:buNone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науково-практичних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конференцій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семінарів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круглих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студентських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«SMART BLOG» і «BOOK FASHION»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майданчиків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обміну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досвідом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20838-6925-4E05-8162-0C31F4741F0D}" type="parTrans" cxnId="{96D2B76E-35E9-4486-9093-2384E901BDC0}">
      <dgm:prSet/>
      <dgm:spPr/>
      <dgm:t>
        <a:bodyPr/>
        <a:lstStyle/>
        <a:p>
          <a:endParaRPr lang="uk-UA"/>
        </a:p>
      </dgm:t>
    </dgm:pt>
    <dgm:pt modelId="{3407F784-FE9B-431A-BCB4-FED77817E6A7}" type="sibTrans" cxnId="{96D2B76E-35E9-4486-9093-2384E901BDC0}">
      <dgm:prSet/>
      <dgm:spPr/>
      <dgm:t>
        <a:bodyPr/>
        <a:lstStyle/>
        <a:p>
          <a:endParaRPr lang="uk-UA"/>
        </a:p>
      </dgm:t>
    </dgm:pt>
    <dgm:pt modelId="{BB48BBBC-2DA6-4204-9DD7-79E1FC43A332}">
      <dgm:prSet custT="1"/>
      <dgm:spPr>
        <a:solidFill>
          <a:srgbClr val="D6F0F1"/>
        </a:solidFill>
      </dgm:spPr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Рекомендаційно-аналітичний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buFont typeface="Times New Roman" panose="02020603050405020304" pitchFamily="18" charset="0"/>
            <a:buNone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рекомендацій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видавничої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кризових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>
            <a:buFont typeface="Times New Roman" panose="02020603050405020304" pitchFamily="18" charset="0"/>
            <a:buNone/>
          </a:pP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ефективного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видавничого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менеджменту,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брендингу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книжкових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ілюстраторів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видавців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створенні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воєнної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тематики.</a:t>
          </a:r>
          <a:endParaRPr lang="uk-UA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85BF4-928D-4727-9A56-2D506904A7FC}" type="parTrans" cxnId="{2E812D96-31FE-4F7A-BE4C-792407075273}">
      <dgm:prSet/>
      <dgm:spPr/>
      <dgm:t>
        <a:bodyPr/>
        <a:lstStyle/>
        <a:p>
          <a:endParaRPr lang="uk-UA"/>
        </a:p>
      </dgm:t>
    </dgm:pt>
    <dgm:pt modelId="{B0ACBE33-B444-48EC-9DDD-59091FA4EE3A}" type="sibTrans" cxnId="{2E812D96-31FE-4F7A-BE4C-792407075273}">
      <dgm:prSet/>
      <dgm:spPr/>
      <dgm:t>
        <a:bodyPr/>
        <a:lstStyle/>
        <a:p>
          <a:endParaRPr lang="uk-UA"/>
        </a:p>
      </dgm:t>
    </dgm:pt>
    <dgm:pt modelId="{26E3BC84-D74E-4D6E-896E-3A4C8CACEBB9}">
      <dgm:prSet custT="1"/>
      <dgm:spPr>
        <a:solidFill>
          <a:srgbClr val="D6F0F1"/>
        </a:solidFill>
        <a:ln>
          <a:solidFill>
            <a:schemeClr val="bg1"/>
          </a:solidFill>
        </a:ln>
      </dgm:spPr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Освітньо-прикладний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buFont typeface="Times New Roman" panose="02020603050405020304" pitchFamily="18" charset="0"/>
            <a:buNone/>
          </a:pP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упровадження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навчальний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«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Книжкові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Медіабрендинг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Промоція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медіапродукту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Інтегровані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комунікації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видавничій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pPr>
            <a:buFont typeface="Times New Roman" panose="02020603050405020304" pitchFamily="18" charset="0"/>
            <a:buNone/>
          </a:pP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налагодження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закордонними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видавництвами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спільних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видавничих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освітніх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18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80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A758-7F95-41A4-92F8-BE4A82BA62FE}" type="parTrans" cxnId="{7C2E97F1-279E-4AE1-9A2F-1EE7F322339B}">
      <dgm:prSet/>
      <dgm:spPr/>
      <dgm:t>
        <a:bodyPr/>
        <a:lstStyle/>
        <a:p>
          <a:endParaRPr lang="uk-UA"/>
        </a:p>
      </dgm:t>
    </dgm:pt>
    <dgm:pt modelId="{DD20F0BC-CA9E-4157-8616-7F28004BAEA6}" type="sibTrans" cxnId="{7C2E97F1-279E-4AE1-9A2F-1EE7F322339B}">
      <dgm:prSet/>
      <dgm:spPr/>
      <dgm:t>
        <a:bodyPr/>
        <a:lstStyle/>
        <a:p>
          <a:endParaRPr lang="uk-UA"/>
        </a:p>
      </dgm:t>
    </dgm:pt>
    <dgm:pt modelId="{AC96FBC2-D211-40F8-B555-397E0C5DA865}" type="pres">
      <dgm:prSet presAssocID="{19582753-455C-4FD6-BCEE-D40993C544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C44F66-0F0B-4983-BFAB-B251054D19EA}" type="pres">
      <dgm:prSet presAssocID="{FA3330ED-604A-4466-B025-76698E823D76}" presName="vertOne" presStyleCnt="0"/>
      <dgm:spPr/>
    </dgm:pt>
    <dgm:pt modelId="{9556FCE3-2414-413F-B932-6AD316970464}" type="pres">
      <dgm:prSet presAssocID="{FA3330ED-604A-4466-B025-76698E823D7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72D37-4BB7-4842-9257-091589F96E63}" type="pres">
      <dgm:prSet presAssocID="{FA3330ED-604A-4466-B025-76698E823D76}" presName="parTransOne" presStyleCnt="0"/>
      <dgm:spPr/>
    </dgm:pt>
    <dgm:pt modelId="{1CB7A69B-A615-4AAB-9046-F88A417B99D2}" type="pres">
      <dgm:prSet presAssocID="{FA3330ED-604A-4466-B025-76698E823D76}" presName="horzOne" presStyleCnt="0"/>
      <dgm:spPr/>
    </dgm:pt>
    <dgm:pt modelId="{67A3BED8-A7E2-421A-9BFB-E605FE44006E}" type="pres">
      <dgm:prSet presAssocID="{BB48BBBC-2DA6-4204-9DD7-79E1FC43A332}" presName="vertTwo" presStyleCnt="0"/>
      <dgm:spPr/>
    </dgm:pt>
    <dgm:pt modelId="{707A6E2A-6429-4F72-AD8E-963DDF3B1DEA}" type="pres">
      <dgm:prSet presAssocID="{BB48BBBC-2DA6-4204-9DD7-79E1FC43A332}" presName="txTwo" presStyleLbl="node2" presStyleIdx="0" presStyleCnt="2" custScaleX="116588" custScaleY="156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A11E75-388F-4644-B24A-11E5F477DC39}" type="pres">
      <dgm:prSet presAssocID="{BB48BBBC-2DA6-4204-9DD7-79E1FC43A332}" presName="horzTwo" presStyleCnt="0"/>
      <dgm:spPr/>
    </dgm:pt>
    <dgm:pt modelId="{3C14D002-7DEE-4AE8-9524-0DE6A77AB01D}" type="pres">
      <dgm:prSet presAssocID="{B0ACBE33-B444-48EC-9DDD-59091FA4EE3A}" presName="sibSpaceTwo" presStyleCnt="0"/>
      <dgm:spPr/>
    </dgm:pt>
    <dgm:pt modelId="{1F88D64E-8E2A-4F1B-A161-370569CA121F}" type="pres">
      <dgm:prSet presAssocID="{26E3BC84-D74E-4D6E-896E-3A4C8CACEBB9}" presName="vertTwo" presStyleCnt="0"/>
      <dgm:spPr/>
    </dgm:pt>
    <dgm:pt modelId="{D47AD864-7FAD-4A9C-8B12-3F9ED61CB417}" type="pres">
      <dgm:prSet presAssocID="{26E3BC84-D74E-4D6E-896E-3A4C8CACEBB9}" presName="txTwo" presStyleLbl="node2" presStyleIdx="1" presStyleCnt="2" custScaleX="114453" custScaleY="1567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2F3F67-BF26-4E43-BDF9-9122AB4538B1}" type="pres">
      <dgm:prSet presAssocID="{26E3BC84-D74E-4D6E-896E-3A4C8CACEBB9}" presName="horzTwo" presStyleCnt="0"/>
      <dgm:spPr/>
    </dgm:pt>
  </dgm:ptLst>
  <dgm:cxnLst>
    <dgm:cxn modelId="{420D65C2-F31F-4ABC-B89B-82BA046B005D}" type="presOf" srcId="{26E3BC84-D74E-4D6E-896E-3A4C8CACEBB9}" destId="{D47AD864-7FAD-4A9C-8B12-3F9ED61CB417}" srcOrd="0" destOrd="0" presId="urn:microsoft.com/office/officeart/2005/8/layout/hierarchy4"/>
    <dgm:cxn modelId="{6CABF2AA-7864-4001-88A4-9C0D6EF52992}" type="presOf" srcId="{19582753-455C-4FD6-BCEE-D40993C54467}" destId="{AC96FBC2-D211-40F8-B555-397E0C5DA865}" srcOrd="0" destOrd="0" presId="urn:microsoft.com/office/officeart/2005/8/layout/hierarchy4"/>
    <dgm:cxn modelId="{D0D2481D-3E92-4BFF-8297-C389FBF84BC7}" type="presOf" srcId="{FA3330ED-604A-4466-B025-76698E823D76}" destId="{9556FCE3-2414-413F-B932-6AD316970464}" srcOrd="0" destOrd="0" presId="urn:microsoft.com/office/officeart/2005/8/layout/hierarchy4"/>
    <dgm:cxn modelId="{F3ECF78C-A54C-488C-9652-7A3EBB4CE54C}" type="presOf" srcId="{BB48BBBC-2DA6-4204-9DD7-79E1FC43A332}" destId="{707A6E2A-6429-4F72-AD8E-963DDF3B1DEA}" srcOrd="0" destOrd="0" presId="urn:microsoft.com/office/officeart/2005/8/layout/hierarchy4"/>
    <dgm:cxn modelId="{2E812D96-31FE-4F7A-BE4C-792407075273}" srcId="{FA3330ED-604A-4466-B025-76698E823D76}" destId="{BB48BBBC-2DA6-4204-9DD7-79E1FC43A332}" srcOrd="0" destOrd="0" parTransId="{B6085BF4-928D-4727-9A56-2D506904A7FC}" sibTransId="{B0ACBE33-B444-48EC-9DDD-59091FA4EE3A}"/>
    <dgm:cxn modelId="{7C2E97F1-279E-4AE1-9A2F-1EE7F322339B}" srcId="{FA3330ED-604A-4466-B025-76698E823D76}" destId="{26E3BC84-D74E-4D6E-896E-3A4C8CACEBB9}" srcOrd="1" destOrd="0" parTransId="{C64EA758-7F95-41A4-92F8-BE4A82BA62FE}" sibTransId="{DD20F0BC-CA9E-4157-8616-7F28004BAEA6}"/>
    <dgm:cxn modelId="{96D2B76E-35E9-4486-9093-2384E901BDC0}" srcId="{19582753-455C-4FD6-BCEE-D40993C54467}" destId="{FA3330ED-604A-4466-B025-76698E823D76}" srcOrd="0" destOrd="0" parTransId="{FBE20838-6925-4E05-8162-0C31F4741F0D}" sibTransId="{3407F784-FE9B-431A-BCB4-FED77817E6A7}"/>
    <dgm:cxn modelId="{DA81240D-0D90-4115-B23B-395159E7D350}" type="presParOf" srcId="{AC96FBC2-D211-40F8-B555-397E0C5DA865}" destId="{B4C44F66-0F0B-4983-BFAB-B251054D19EA}" srcOrd="0" destOrd="0" presId="urn:microsoft.com/office/officeart/2005/8/layout/hierarchy4"/>
    <dgm:cxn modelId="{0270220F-C7B6-4C49-BBD7-AED98EADB8EB}" type="presParOf" srcId="{B4C44F66-0F0B-4983-BFAB-B251054D19EA}" destId="{9556FCE3-2414-413F-B932-6AD316970464}" srcOrd="0" destOrd="0" presId="urn:microsoft.com/office/officeart/2005/8/layout/hierarchy4"/>
    <dgm:cxn modelId="{96AD7A43-1BCE-4F1C-82F2-BF81D06E0B90}" type="presParOf" srcId="{B4C44F66-0F0B-4983-BFAB-B251054D19EA}" destId="{04672D37-4BB7-4842-9257-091589F96E63}" srcOrd="1" destOrd="0" presId="urn:microsoft.com/office/officeart/2005/8/layout/hierarchy4"/>
    <dgm:cxn modelId="{1FD29207-EBD4-4325-BDD5-3FC6CE906406}" type="presParOf" srcId="{B4C44F66-0F0B-4983-BFAB-B251054D19EA}" destId="{1CB7A69B-A615-4AAB-9046-F88A417B99D2}" srcOrd="2" destOrd="0" presId="urn:microsoft.com/office/officeart/2005/8/layout/hierarchy4"/>
    <dgm:cxn modelId="{5A9E4680-07AB-45F3-862E-F16D914FF486}" type="presParOf" srcId="{1CB7A69B-A615-4AAB-9046-F88A417B99D2}" destId="{67A3BED8-A7E2-421A-9BFB-E605FE44006E}" srcOrd="0" destOrd="0" presId="urn:microsoft.com/office/officeart/2005/8/layout/hierarchy4"/>
    <dgm:cxn modelId="{77CED474-0EE8-453A-8519-1ECFC46AD777}" type="presParOf" srcId="{67A3BED8-A7E2-421A-9BFB-E605FE44006E}" destId="{707A6E2A-6429-4F72-AD8E-963DDF3B1DEA}" srcOrd="0" destOrd="0" presId="urn:microsoft.com/office/officeart/2005/8/layout/hierarchy4"/>
    <dgm:cxn modelId="{5E041D42-3998-403F-889C-A18F79BA4594}" type="presParOf" srcId="{67A3BED8-A7E2-421A-9BFB-E605FE44006E}" destId="{9DA11E75-388F-4644-B24A-11E5F477DC39}" srcOrd="1" destOrd="0" presId="urn:microsoft.com/office/officeart/2005/8/layout/hierarchy4"/>
    <dgm:cxn modelId="{0FECDBFF-AFF2-47E1-8891-85164D7BB2EB}" type="presParOf" srcId="{1CB7A69B-A615-4AAB-9046-F88A417B99D2}" destId="{3C14D002-7DEE-4AE8-9524-0DE6A77AB01D}" srcOrd="1" destOrd="0" presId="urn:microsoft.com/office/officeart/2005/8/layout/hierarchy4"/>
    <dgm:cxn modelId="{AA0775ED-AC02-4DA9-ACB3-79A4F2C501C1}" type="presParOf" srcId="{1CB7A69B-A615-4AAB-9046-F88A417B99D2}" destId="{1F88D64E-8E2A-4F1B-A161-370569CA121F}" srcOrd="2" destOrd="0" presId="urn:microsoft.com/office/officeart/2005/8/layout/hierarchy4"/>
    <dgm:cxn modelId="{C3F9DEB7-D8FF-49FF-91B1-0B26595644FB}" type="presParOf" srcId="{1F88D64E-8E2A-4F1B-A161-370569CA121F}" destId="{D47AD864-7FAD-4A9C-8B12-3F9ED61CB417}" srcOrd="0" destOrd="0" presId="urn:microsoft.com/office/officeart/2005/8/layout/hierarchy4"/>
    <dgm:cxn modelId="{AC6264AB-D782-4ADE-B956-DB8A3A7FBF38}" type="presParOf" srcId="{1F88D64E-8E2A-4F1B-A161-370569CA121F}" destId="{EC2F3F67-BF26-4E43-BDF9-9122AB4538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582753-455C-4FD6-BCEE-D40993C5446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91096B5-E84A-4317-BAB6-6280C4E6E572}">
      <dgm:prSet custT="1"/>
      <dgm:spPr>
        <a:solidFill>
          <a:srgbClr val="019AA8"/>
        </a:solidFill>
      </dgm:spPr>
      <dgm:t>
        <a:bodyPr/>
        <a:lstStyle/>
        <a:p>
          <a:endParaRPr lang="uk-UA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A0335-7513-477C-8A59-C2DF9FE61526}" type="parTrans" cxnId="{7BAE75DE-7A70-489D-833B-C262CD65903C}">
      <dgm:prSet/>
      <dgm:spPr/>
      <dgm:t>
        <a:bodyPr/>
        <a:lstStyle/>
        <a:p>
          <a:endParaRPr lang="uk-UA" sz="1800">
            <a:solidFill>
              <a:schemeClr val="tx1"/>
            </a:solidFill>
          </a:endParaRPr>
        </a:p>
      </dgm:t>
    </dgm:pt>
    <dgm:pt modelId="{0B3BE877-CB8E-4AFB-BAE5-707BFEE5F39E}" type="sibTrans" cxnId="{7BAE75DE-7A70-489D-833B-C262CD65903C}">
      <dgm:prSet/>
      <dgm:spPr/>
      <dgm:t>
        <a:bodyPr/>
        <a:lstStyle/>
        <a:p>
          <a:endParaRPr lang="uk-UA" sz="1800">
            <a:solidFill>
              <a:schemeClr val="tx1"/>
            </a:solidFill>
          </a:endParaRPr>
        </a:p>
      </dgm:t>
    </dgm:pt>
    <dgm:pt modelId="{3B991C5B-CBEA-44CD-92C4-A541B97FE4F9}" type="pres">
      <dgm:prSet presAssocID="{19582753-455C-4FD6-BCEE-D40993C544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1A017A-1CC1-4F13-A073-278A662ACE9C}" type="pres">
      <dgm:prSet presAssocID="{491096B5-E84A-4317-BAB6-6280C4E6E572}" presName="compNode" presStyleCnt="0"/>
      <dgm:spPr/>
    </dgm:pt>
    <dgm:pt modelId="{F8DF2B05-7FB5-47D9-9BAF-30034AC05652}" type="pres">
      <dgm:prSet presAssocID="{491096B5-E84A-4317-BAB6-6280C4E6E572}" presName="aNode" presStyleLbl="bgShp" presStyleIdx="0" presStyleCnt="1" custLinFactNeighborX="-40" custLinFactNeighborY="-1291"/>
      <dgm:spPr/>
      <dgm:t>
        <a:bodyPr/>
        <a:lstStyle/>
        <a:p>
          <a:endParaRPr lang="ru-RU"/>
        </a:p>
      </dgm:t>
    </dgm:pt>
    <dgm:pt modelId="{E03D43C9-1043-4DF5-AA7F-8578640461D2}" type="pres">
      <dgm:prSet presAssocID="{491096B5-E84A-4317-BAB6-6280C4E6E572}" presName="textNode" presStyleLbl="bgShp" presStyleIdx="0" presStyleCnt="1"/>
      <dgm:spPr/>
      <dgm:t>
        <a:bodyPr/>
        <a:lstStyle/>
        <a:p>
          <a:endParaRPr lang="ru-RU"/>
        </a:p>
      </dgm:t>
    </dgm:pt>
    <dgm:pt modelId="{409E5951-22BA-42D8-ABBB-F7D9FC651366}" type="pres">
      <dgm:prSet presAssocID="{491096B5-E84A-4317-BAB6-6280C4E6E572}" presName="compChildNode" presStyleCnt="0"/>
      <dgm:spPr/>
    </dgm:pt>
    <dgm:pt modelId="{CA7E0965-B7C3-4289-9ED8-459FB5C93A4F}" type="pres">
      <dgm:prSet presAssocID="{491096B5-E84A-4317-BAB6-6280C4E6E572}" presName="theInnerList" presStyleCnt="0"/>
      <dgm:spPr/>
    </dgm:pt>
  </dgm:ptLst>
  <dgm:cxnLst>
    <dgm:cxn modelId="{E4F84168-F5A0-4ADD-B5B8-74D1D82C33A3}" type="presOf" srcId="{19582753-455C-4FD6-BCEE-D40993C54467}" destId="{3B991C5B-CBEA-44CD-92C4-A541B97FE4F9}" srcOrd="0" destOrd="0" presId="urn:microsoft.com/office/officeart/2005/8/layout/lProcess2"/>
    <dgm:cxn modelId="{51678C0C-2835-4AF7-B856-39AF315ACF0C}" type="presOf" srcId="{491096B5-E84A-4317-BAB6-6280C4E6E572}" destId="{F8DF2B05-7FB5-47D9-9BAF-30034AC05652}" srcOrd="0" destOrd="0" presId="urn:microsoft.com/office/officeart/2005/8/layout/lProcess2"/>
    <dgm:cxn modelId="{AA374FBB-EFC9-4A9F-9BB7-7489A1D81BD1}" type="presOf" srcId="{491096B5-E84A-4317-BAB6-6280C4E6E572}" destId="{E03D43C9-1043-4DF5-AA7F-8578640461D2}" srcOrd="1" destOrd="0" presId="urn:microsoft.com/office/officeart/2005/8/layout/lProcess2"/>
    <dgm:cxn modelId="{7BAE75DE-7A70-489D-833B-C262CD65903C}" srcId="{19582753-455C-4FD6-BCEE-D40993C54467}" destId="{491096B5-E84A-4317-BAB6-6280C4E6E572}" srcOrd="0" destOrd="0" parTransId="{737A0335-7513-477C-8A59-C2DF9FE61526}" sibTransId="{0B3BE877-CB8E-4AFB-BAE5-707BFEE5F39E}"/>
    <dgm:cxn modelId="{94267B55-D7EC-4637-BEBD-7C505DC1B281}" type="presParOf" srcId="{3B991C5B-CBEA-44CD-92C4-A541B97FE4F9}" destId="{2A1A017A-1CC1-4F13-A073-278A662ACE9C}" srcOrd="0" destOrd="0" presId="urn:microsoft.com/office/officeart/2005/8/layout/lProcess2"/>
    <dgm:cxn modelId="{4FE9C602-B8CA-4BC3-87F7-54ED9192AA20}" type="presParOf" srcId="{2A1A017A-1CC1-4F13-A073-278A662ACE9C}" destId="{F8DF2B05-7FB5-47D9-9BAF-30034AC05652}" srcOrd="0" destOrd="0" presId="urn:microsoft.com/office/officeart/2005/8/layout/lProcess2"/>
    <dgm:cxn modelId="{03FC8D25-CE4A-4216-8053-E22B343A67CB}" type="presParOf" srcId="{2A1A017A-1CC1-4F13-A073-278A662ACE9C}" destId="{E03D43C9-1043-4DF5-AA7F-8578640461D2}" srcOrd="1" destOrd="0" presId="urn:microsoft.com/office/officeart/2005/8/layout/lProcess2"/>
    <dgm:cxn modelId="{29A8C9B2-89CD-4B28-AA82-0EF9AB1AA332}" type="presParOf" srcId="{2A1A017A-1CC1-4F13-A073-278A662ACE9C}" destId="{409E5951-22BA-42D8-ABBB-F7D9FC651366}" srcOrd="2" destOrd="0" presId="urn:microsoft.com/office/officeart/2005/8/layout/lProcess2"/>
    <dgm:cxn modelId="{EF9A8F56-D13F-4EC8-AFCB-6CD7E064039A}" type="presParOf" srcId="{409E5951-22BA-42D8-ABBB-F7D9FC651366}" destId="{CA7E0965-B7C3-4289-9ED8-459FB5C93A4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582753-455C-4FD6-BCEE-D40993C5446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B991C5B-CBEA-44CD-92C4-A541B97FE4F9}" type="pres">
      <dgm:prSet presAssocID="{19582753-455C-4FD6-BCEE-D40993C544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84168-F5A0-4ADD-B5B8-74D1D82C33A3}" type="presOf" srcId="{19582753-455C-4FD6-BCEE-D40993C54467}" destId="{3B991C5B-CBEA-44CD-92C4-A541B97FE4F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0ED21-8E2A-475C-A58F-E0393479E6F6}">
      <dsp:nvSpPr>
        <dsp:cNvPr id="0" name=""/>
        <dsp:cNvSpPr/>
      </dsp:nvSpPr>
      <dsp:spPr>
        <a:xfrm>
          <a:off x="2055584" y="59128"/>
          <a:ext cx="7342548" cy="1736418"/>
        </a:xfrm>
        <a:prstGeom prst="rect">
          <a:avLst/>
        </a:prstGeom>
        <a:solidFill>
          <a:srgbClr val="60BF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галузь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розвивається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війни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нестабільності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напруги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стрімкого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поступу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впровадження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штучного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інтелекту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глобалізації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знань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5584" y="59128"/>
        <a:ext cx="7342548" cy="1736418"/>
      </dsp:txXfrm>
    </dsp:sp>
    <dsp:sp modelId="{ACA117BD-5B6F-49F1-8A97-1949B0E78BE3}">
      <dsp:nvSpPr>
        <dsp:cNvPr id="0" name=""/>
        <dsp:cNvSpPr/>
      </dsp:nvSpPr>
      <dsp:spPr>
        <a:xfrm>
          <a:off x="61665" y="76197"/>
          <a:ext cx="1750976" cy="144761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BCF5-9652-48CA-890C-7614220B5FEF}">
      <dsp:nvSpPr>
        <dsp:cNvPr id="0" name=""/>
        <dsp:cNvSpPr/>
      </dsp:nvSpPr>
      <dsp:spPr>
        <a:xfrm>
          <a:off x="139832" y="1977227"/>
          <a:ext cx="6947300" cy="1852966"/>
        </a:xfrm>
        <a:prstGeom prst="rect">
          <a:avLst/>
        </a:prstGeom>
        <a:solidFill>
          <a:srgbClr val="60BF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Трансформації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идавничий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ринок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переживає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глибокі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з’являються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вузькоспеціалізовані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посилюється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роль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медіабрендингу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бренд-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39832" y="1977227"/>
        <a:ext cx="6947300" cy="1852966"/>
      </dsp:txXfrm>
    </dsp:sp>
    <dsp:sp modelId="{9E7BF67E-CE48-40E5-8C74-AC6D8B5FCB73}">
      <dsp:nvSpPr>
        <dsp:cNvPr id="0" name=""/>
        <dsp:cNvSpPr/>
      </dsp:nvSpPr>
      <dsp:spPr>
        <a:xfrm flipV="1">
          <a:off x="7987305" y="2971804"/>
          <a:ext cx="104673" cy="134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D4532-C10E-4A2D-BAA5-4979CB15507F}">
      <dsp:nvSpPr>
        <dsp:cNvPr id="0" name=""/>
        <dsp:cNvSpPr/>
      </dsp:nvSpPr>
      <dsp:spPr>
        <a:xfrm>
          <a:off x="1549517" y="3999460"/>
          <a:ext cx="7848596" cy="1757324"/>
        </a:xfrm>
        <a:prstGeom prst="rect">
          <a:avLst/>
        </a:prstGeom>
        <a:solidFill>
          <a:srgbClr val="60BF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                                                  Тенденції: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підходів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дитячої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літератури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(у межах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реформи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«Нова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українська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школа»);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підлітків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9517" y="3999460"/>
        <a:ext cx="7848596" cy="1757324"/>
      </dsp:txXfrm>
    </dsp:sp>
    <dsp:sp modelId="{FFC633D9-E5E6-426C-B84D-FC1DCE8452D2}">
      <dsp:nvSpPr>
        <dsp:cNvPr id="0" name=""/>
        <dsp:cNvSpPr/>
      </dsp:nvSpPr>
      <dsp:spPr>
        <a:xfrm flipV="1">
          <a:off x="488931" y="4798621"/>
          <a:ext cx="107509" cy="230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B2FE5-1DF7-4A58-B2F7-6D4010118E9B}">
      <dsp:nvSpPr>
        <dsp:cNvPr id="0" name=""/>
        <dsp:cNvSpPr/>
      </dsp:nvSpPr>
      <dsp:spPr>
        <a:xfrm>
          <a:off x="1886635" y="0"/>
          <a:ext cx="6342964" cy="1354285"/>
        </a:xfrm>
        <a:prstGeom prst="roundRect">
          <a:avLst/>
        </a:prstGeom>
        <a:solidFill>
          <a:srgbClr val="60BFC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розкрити специфіку друкованої та електронної продукції на видавничому ринку України з огляду на </a:t>
          </a:r>
          <a:r>
            <a:rPr lang="uk-UA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соціокомунікаційну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парадигму вивчення традиційних і нових медіа.</a:t>
          </a:r>
        </a:p>
      </dsp:txBody>
      <dsp:txXfrm>
        <a:off x="1952746" y="66111"/>
        <a:ext cx="6210742" cy="1222063"/>
      </dsp:txXfrm>
    </dsp:sp>
    <dsp:sp modelId="{06C386C6-2315-4388-90EF-631F0AA84542}">
      <dsp:nvSpPr>
        <dsp:cNvPr id="0" name=""/>
        <dsp:cNvSpPr/>
      </dsp:nvSpPr>
      <dsp:spPr>
        <a:xfrm>
          <a:off x="175907" y="1859556"/>
          <a:ext cx="6053446" cy="981754"/>
        </a:xfrm>
        <a:prstGeom prst="roundRect">
          <a:avLst/>
        </a:prstGeom>
        <a:solidFill>
          <a:srgbClr val="D6F0F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Об’єкт дослідження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друковані та електронні видання українських видавництв у </a:t>
          </a:r>
          <a:r>
            <a:rPr lang="uk-UA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парадимі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«традиційні – нові медіа»</a:t>
          </a:r>
        </a:p>
      </dsp:txBody>
      <dsp:txXfrm>
        <a:off x="223832" y="1907481"/>
        <a:ext cx="5957596" cy="885904"/>
      </dsp:txXfrm>
    </dsp:sp>
    <dsp:sp modelId="{4AD59D6F-E8FA-497E-BBBB-F94BA08A10E7}">
      <dsp:nvSpPr>
        <dsp:cNvPr id="0" name=""/>
        <dsp:cNvSpPr/>
      </dsp:nvSpPr>
      <dsp:spPr>
        <a:xfrm>
          <a:off x="1942926" y="3360110"/>
          <a:ext cx="6286673" cy="1048320"/>
        </a:xfrm>
        <a:prstGeom prst="roundRect">
          <a:avLst/>
        </a:prstGeom>
        <a:solidFill>
          <a:srgbClr val="60BFC7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Предмет дослідження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особливості формування друкованого та електронного видавничого репертуару в Україні в парадигмі традиційних і нових медіа.</a:t>
          </a:r>
        </a:p>
      </dsp:txBody>
      <dsp:txXfrm>
        <a:off x="1994101" y="3411285"/>
        <a:ext cx="6184323" cy="94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C359-5F55-410D-BF22-509FF70DDB32}">
      <dsp:nvSpPr>
        <dsp:cNvPr id="0" name=""/>
        <dsp:cNvSpPr/>
      </dsp:nvSpPr>
      <dsp:spPr>
        <a:xfrm>
          <a:off x="2195" y="0"/>
          <a:ext cx="8989404" cy="1764230"/>
        </a:xfrm>
        <a:prstGeom prst="roundRect">
          <a:avLst>
            <a:gd name="adj" fmla="val 10000"/>
          </a:avLst>
        </a:prstGeom>
        <a:solidFill>
          <a:srgbClr val="60BF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еоретико-методологічний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Узагальнення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положень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друкованих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соціокомунікаційній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парадигмі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традиційних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Розкриття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медіабрендингу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стратегій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кризових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68" y="51673"/>
        <a:ext cx="8886058" cy="1660884"/>
      </dsp:txXfrm>
    </dsp:sp>
    <dsp:sp modelId="{AD5D3A48-23E3-4ED5-B147-C6953E37E984}">
      <dsp:nvSpPr>
        <dsp:cNvPr id="0" name=""/>
        <dsp:cNvSpPr/>
      </dsp:nvSpPr>
      <dsp:spPr>
        <a:xfrm>
          <a:off x="0" y="3892149"/>
          <a:ext cx="8989404" cy="1899049"/>
        </a:xfrm>
        <a:prstGeom prst="roundRect">
          <a:avLst>
            <a:gd name="adj" fmla="val 10000"/>
          </a:avLst>
        </a:prstGeom>
        <a:solidFill>
          <a:srgbClr val="60BF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Концептуально-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моделювальний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типології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друкованих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медіаплатформ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комунікативної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концептів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моделей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суспільно-політичних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викликів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21" y="3947770"/>
        <a:ext cx="8878162" cy="1787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6FCE3-2414-413F-B932-6AD316970464}">
      <dsp:nvSpPr>
        <dsp:cNvPr id="0" name=""/>
        <dsp:cNvSpPr/>
      </dsp:nvSpPr>
      <dsp:spPr>
        <a:xfrm>
          <a:off x="1812" y="190"/>
          <a:ext cx="9521374" cy="2177355"/>
        </a:xfrm>
        <a:prstGeom prst="roundRect">
          <a:avLst>
            <a:gd name="adj" fmla="val 10000"/>
          </a:avLst>
        </a:prstGeom>
        <a:solidFill>
          <a:srgbClr val="60BF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Інтеграція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науки й практики: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платформ для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постійної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академічної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спільноти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фахівців-практиків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студентської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молоді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підготовка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випуск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друкованої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газети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8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Вечірній</a:t>
          </a:r>
          <a:r>
            <a:rPr lang="ru-RU" sz="1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Київ</a:t>
          </a:r>
          <a:r>
            <a:rPr lang="ru-RU" sz="1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проведення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науково-практичних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конференцій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семінарів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круглих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студентських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фестивалів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«SMART BLOG» і «BOOK FASHION»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майданчиків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обміну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досвідом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85" y="63963"/>
        <a:ext cx="9393828" cy="2049809"/>
      </dsp:txXfrm>
    </dsp:sp>
    <dsp:sp modelId="{707A6E2A-6429-4F72-AD8E-963DDF3B1DEA}">
      <dsp:nvSpPr>
        <dsp:cNvPr id="0" name=""/>
        <dsp:cNvSpPr/>
      </dsp:nvSpPr>
      <dsp:spPr>
        <a:xfrm>
          <a:off x="11106" y="2378091"/>
          <a:ext cx="4627073" cy="3412917"/>
        </a:xfrm>
        <a:prstGeom prst="roundRect">
          <a:avLst>
            <a:gd name="adj" fmla="val 10000"/>
          </a:avLst>
        </a:prstGeom>
        <a:solidFill>
          <a:srgbClr val="D6F0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Рекомендаційно-аналітичний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розроблення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видавничої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кризових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умовах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пропозиції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ефективного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видавничого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менеджменту,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брендингу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книжкових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ілюстраторів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видавців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створенні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видань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воєнної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тематики.</a:t>
          </a:r>
          <a:endParaRPr lang="uk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067" y="2478052"/>
        <a:ext cx="4427151" cy="3212995"/>
      </dsp:txXfrm>
    </dsp:sp>
    <dsp:sp modelId="{D47AD864-7FAD-4A9C-8B12-3F9ED61CB417}">
      <dsp:nvSpPr>
        <dsp:cNvPr id="0" name=""/>
        <dsp:cNvSpPr/>
      </dsp:nvSpPr>
      <dsp:spPr>
        <a:xfrm>
          <a:off x="4971553" y="2378091"/>
          <a:ext cx="4542340" cy="3412917"/>
        </a:xfrm>
        <a:prstGeom prst="roundRect">
          <a:avLst>
            <a:gd name="adj" fmla="val 10000"/>
          </a:avLst>
        </a:prstGeom>
        <a:solidFill>
          <a:srgbClr val="D6F0F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Освітньо-прикладний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упровадження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результатів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навчальний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«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Книжкові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видання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Медіабрендинг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Промоція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медіапродукту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«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Інтегровані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комунікації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видавничій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тощо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налагодження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партнерств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закордонними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видавництвами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реалізації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спільних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видавничих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освітніх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проєктів</a:t>
          </a:r>
          <a:r>
            <a:rPr lang="ru-RU" sz="18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8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8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1514" y="2478052"/>
        <a:ext cx="4342418" cy="3212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F2B05-7FB5-47D9-9BAF-30034AC05652}">
      <dsp:nvSpPr>
        <dsp:cNvPr id="0" name=""/>
        <dsp:cNvSpPr/>
      </dsp:nvSpPr>
      <dsp:spPr>
        <a:xfrm>
          <a:off x="0" y="0"/>
          <a:ext cx="8229599" cy="2357877"/>
        </a:xfrm>
        <a:prstGeom prst="roundRect">
          <a:avLst>
            <a:gd name="adj" fmla="val 10000"/>
          </a:avLst>
        </a:prstGeom>
        <a:solidFill>
          <a:srgbClr val="019A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29599" cy="707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4EB5-8CA5-45BF-AEF5-31E92D0E9E2B}" type="datetimeFigureOut">
              <a:rPr lang="uk-UA" smtClean="0"/>
              <a:t>13.11.2025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A2FBD-3A35-4CD4-9359-2FBC24436CD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21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687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AF40-40B4-C356-BD60-19E488DB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4BDD15A-EDFE-B6A6-B7FD-9E444F186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74B4114-BDA2-1FDD-7EE1-CE0A0047C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999E11F-7C19-EF98-2520-7D9A32DF3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43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542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36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A4E4C-0BB4-EFC1-2E5C-F9154106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8776410-618A-D659-CF1B-7691386FF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80B6D6C8-A5F6-65C5-EBFD-B3CE582B0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F04D7F0-6027-637D-1AC4-72316E401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70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265D5-E9E4-173D-54C8-102842B8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B9CE52ED-A195-737F-2062-A1B98069D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154F97D6-557E-ED62-4034-FC9BEE76A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8F5E0D-A5CA-3148-8008-80FF9C7F8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955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2B5CB-B713-EFDB-A7FA-C4854EBA3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4EC714B-E033-EE32-271A-A63A5C0CF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579140CB-9E33-CD23-F1E7-5AE2301E2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B24B2A4-622C-7841-0C90-E9AB5AC9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11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85AD-227C-E19E-9767-BBE04FFB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0D56D7B9-3696-41E2-A396-4DC02FFF1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CA36B930-25B7-DCE3-4BEA-A75578D39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FA74059-D177-3CEC-02F8-1C1C49772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91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E7BA-4957-F82D-1D99-2F911910D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21F1B129-E6D1-85FA-976E-F5E159EC8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A4EF23ED-C980-C23B-8FE9-1E3C60EBB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49283C-FDAE-847E-2659-D8EED8853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5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1AF40-40B4-C356-BD60-19E488DB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74BDD15A-EDFE-B6A6-B7FD-9E444F186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74B4114-BDA2-1FDD-7EE1-CE0A0047C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999E11F-7C19-EF98-2520-7D9A32DF3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A2FBD-3A35-4CD4-9359-2FBC24436CD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4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png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52177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000"/>
            </a:stretch>
          </a:blipFill>
        </p:spPr>
      </p:sp>
      <p:sp>
        <p:nvSpPr>
          <p:cNvPr id="3" name="AutoShape 3"/>
          <p:cNvSpPr/>
          <p:nvPr/>
        </p:nvSpPr>
        <p:spPr>
          <a:xfrm rot="8283">
            <a:off x="660388" y="6674257"/>
            <a:ext cx="8432824" cy="0"/>
          </a:xfrm>
          <a:prstGeom prst="line">
            <a:avLst/>
          </a:prstGeom>
          <a:ln w="19050" cap="rnd">
            <a:solidFill>
              <a:srgbClr val="019AA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528678" y="1600200"/>
            <a:ext cx="8894722" cy="2057400"/>
            <a:chOff x="0" y="0"/>
            <a:chExt cx="11859630" cy="26875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19363" cy="2687594"/>
            </a:xfrm>
            <a:custGeom>
              <a:avLst/>
              <a:gdLst/>
              <a:ahLst/>
              <a:cxnLst/>
              <a:rect l="l" t="t" r="r" b="b"/>
              <a:pathLst>
                <a:path w="11419363" h="2687594">
                  <a:moveTo>
                    <a:pt x="0" y="0"/>
                  </a:moveTo>
                  <a:lnTo>
                    <a:pt x="11419363" y="0"/>
                  </a:lnTo>
                  <a:lnTo>
                    <a:pt x="11419363" y="2687594"/>
                  </a:lnTo>
                  <a:lnTo>
                    <a:pt x="0" y="2687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47625"/>
              <a:ext cx="11859630" cy="263996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ct val="150000"/>
                </a:lnSpc>
                <a:buNone/>
              </a:pPr>
              <a:r>
                <a:rPr lang="uk-UA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ДРУКОВАНІ ТА ЕЛЕКТРОННІ ВИДАННЯ УКРАЇНИ </a:t>
              </a:r>
              <a:endParaRPr lang="uk-UA" sz="2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None/>
              </a:pPr>
              <a:r>
                <a:rPr lang="uk-UA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СОЦІОКОМУНІКАЦІЙНІЙ ПАРАДИГМІ ТРАДИЦІЙНИХ І НОВИХ МЕДІА</a:t>
              </a:r>
              <a:endParaRPr lang="en-US" sz="2800" b="1" dirty="0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52600" y="4549635"/>
            <a:ext cx="7670800" cy="2218869"/>
            <a:chOff x="0" y="0"/>
            <a:chExt cx="10227733" cy="29584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753600" cy="2958492"/>
            </a:xfrm>
            <a:custGeom>
              <a:avLst/>
              <a:gdLst/>
              <a:ahLst/>
              <a:cxnLst/>
              <a:rect l="l" t="t" r="r" b="b"/>
              <a:pathLst>
                <a:path w="9753600" h="2958492">
                  <a:moveTo>
                    <a:pt x="0" y="0"/>
                  </a:moveTo>
                  <a:lnTo>
                    <a:pt x="9753600" y="0"/>
                  </a:lnTo>
                  <a:lnTo>
                    <a:pt x="9753600" y="2958492"/>
                  </a:lnTo>
                  <a:lnTo>
                    <a:pt x="0" y="2958492"/>
                  </a:lnTo>
                  <a:close/>
                </a:path>
              </a:pathLst>
            </a:custGeom>
            <a:noFill/>
          </p:spPr>
        </p:sp>
        <p:sp>
          <p:nvSpPr>
            <p:cNvPr id="9" name="TextBox 9"/>
            <p:cNvSpPr txBox="1"/>
            <p:nvPr/>
          </p:nvSpPr>
          <p:spPr>
            <a:xfrm>
              <a:off x="0" y="19051"/>
              <a:ext cx="10227733" cy="19041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ct val="115000"/>
                </a:lnSpc>
                <a:buNone/>
              </a:pPr>
              <a:r>
                <a:rPr lang="uk-UA" sz="20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Керівники наукового дослідження (наукової теми): </a:t>
              </a:r>
              <a:endParaRPr lang="uk-UA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buNone/>
              </a:pPr>
              <a:r>
                <a:rPr lang="uk-UA" sz="20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Фіголь</a:t>
              </a:r>
              <a:r>
                <a:rPr lang="uk-UA" sz="20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Надія Миколаївна, </a:t>
              </a:r>
            </a:p>
            <a:p>
              <a:pPr algn="r">
                <a:lnSpc>
                  <a:spcPct val="115000"/>
                </a:lnSpc>
                <a:buNone/>
              </a:pPr>
              <a:r>
                <a:rPr lang="uk-UA" sz="2000" i="1" dirty="0" err="1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Файчук</a:t>
              </a:r>
              <a:r>
                <a:rPr lang="uk-UA" sz="2000" i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 Тетяна Григорівна</a:t>
              </a:r>
              <a:endParaRPr lang="uk-UA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buNone/>
              </a:pPr>
              <a:r>
                <a:rPr lang="uk-UA" sz="2000" b="1" dirty="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Термін виконання: 2025–2030 рр.</a:t>
              </a:r>
              <a:endParaRPr lang="uk-UA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FD3AB-9D82-1987-6043-373A19C75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B98E93-DBF0-81CA-3A25-2CAB623D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63C92C3-F4C2-AB69-798C-50861A9346D6}"/>
              </a:ext>
            </a:extLst>
          </p:cNvPr>
          <p:cNvSpPr txBox="1"/>
          <p:nvPr/>
        </p:nvSpPr>
        <p:spPr>
          <a:xfrm>
            <a:off x="1018174" y="6659"/>
            <a:ext cx="7717252" cy="122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50215" algn="ctr">
              <a:lnSpc>
                <a:spcPct val="115000"/>
              </a:lnSpc>
              <a:buNone/>
            </a:pPr>
            <a:r>
              <a:rPr lang="uk-UA" sz="3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Очікувана теоретична значущість дослідження</a:t>
            </a:r>
            <a:endParaRPr lang="uk-UA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9A56C6F-AB38-54ED-D175-660BB9C3C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303656"/>
              </p:ext>
            </p:extLst>
          </p:nvPr>
        </p:nvGraphicFramePr>
        <p:xfrm>
          <a:off x="524187" y="1371600"/>
          <a:ext cx="8991600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24187" y="3276600"/>
            <a:ext cx="8991600" cy="1828800"/>
          </a:xfrm>
          <a:prstGeom prst="roundRect">
            <a:avLst/>
          </a:prstGeom>
          <a:solidFill>
            <a:srgbClr val="D6F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книговидавничої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редакційно-видавничої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609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D5C359-5F55-410D-BF22-509FF70D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3D5C359-5F55-410D-BF22-509FF70D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3D5C359-5F55-410D-BF22-509FF70DD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5D3A48-23E3-4ED5-B147-C6953E37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D5D3A48-23E3-4ED5-B147-C6953E37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D5D3A48-23E3-4ED5-B147-C6953E37E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85CD7-CF7F-C1FB-3B1D-84CD469AB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1E990F-CD0C-89D6-6F76-551C38B8E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4BFD474-2C48-42BB-DA6E-A79CABD9F428}"/>
              </a:ext>
            </a:extLst>
          </p:cNvPr>
          <p:cNvSpPr txBox="1"/>
          <p:nvPr/>
        </p:nvSpPr>
        <p:spPr>
          <a:xfrm>
            <a:off x="609600" y="381000"/>
            <a:ext cx="8915400" cy="487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0215" algn="ctr">
              <a:lnSpc>
                <a:spcPct val="115000"/>
              </a:lnSpc>
              <a:buNone/>
            </a:pPr>
            <a:r>
              <a:rPr lang="uk-UA" sz="30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Очікувана практична значущість дослідження</a:t>
            </a:r>
            <a:endParaRPr lang="uk-UA" sz="3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1BD2A65-1A8B-F2C5-DE56-7BBC5E06F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056196"/>
              </p:ext>
            </p:extLst>
          </p:nvPr>
        </p:nvGraphicFramePr>
        <p:xfrm>
          <a:off x="152400" y="1371601"/>
          <a:ext cx="9525000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825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56FCE3-2414-413F-B932-6AD316970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556FCE3-2414-413F-B932-6AD316970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556FCE3-2414-413F-B932-6AD316970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7A6E2A-6429-4F72-AD8E-963DDF3B1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707A6E2A-6429-4F72-AD8E-963DDF3B1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707A6E2A-6429-4F72-AD8E-963DDF3B1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7AD864-7FAD-4A9C-8B12-3F9ED61CB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47AD864-7FAD-4A9C-8B12-3F9ED61CB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D47AD864-7FAD-4A9C-8B12-3F9ED61CB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E4418-AD30-A326-E8EF-FB8050346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403814-6AD8-3CC2-30D5-DF6738AD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E6CD83F-393C-A05E-B9AB-FE702DCE29C1}"/>
              </a:ext>
            </a:extLst>
          </p:cNvPr>
          <p:cNvSpPr txBox="1"/>
          <p:nvPr/>
        </p:nvSpPr>
        <p:spPr>
          <a:xfrm>
            <a:off x="1018174" y="224952"/>
            <a:ext cx="7717252" cy="81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450215" algn="ctr">
              <a:lnSpc>
                <a:spcPct val="115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АПРОБАЦІЯ, ПУБЛІКАЦІЇ, ВПРОВАДЖЕННЯ РЕЗУЛЬТАТІВ ДОСЛІДЖЕННЯ</a:t>
            </a:r>
            <a:endParaRPr lang="uk-UA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17E97AF-AC7B-357B-AC0F-ED7C12F23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06202"/>
              </p:ext>
            </p:extLst>
          </p:nvPr>
        </p:nvGraphicFramePr>
        <p:xfrm>
          <a:off x="817146" y="1289002"/>
          <a:ext cx="8229599" cy="235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E24BE9-4C67-3963-3E6F-738F7AA5A7D8}"/>
              </a:ext>
            </a:extLst>
          </p:cNvPr>
          <p:cNvSpPr txBox="1"/>
          <p:nvPr/>
        </p:nvSpPr>
        <p:spPr>
          <a:xfrm>
            <a:off x="914400" y="1365203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аркушів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1FED8-64FF-2AB7-43B3-32F235D3E07A}"/>
              </a:ext>
            </a:extLst>
          </p:cNvPr>
          <p:cNvSpPr txBox="1"/>
          <p:nvPr/>
        </p:nvSpPr>
        <p:spPr>
          <a:xfrm>
            <a:off x="914400" y="1747366"/>
            <a:ext cx="8936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«Б») та журналах,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індексованих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базах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(Core Collection)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C514E-8636-C047-B82D-885C87FDEF3E}"/>
              </a:ext>
            </a:extLst>
          </p:cNvPr>
          <p:cNvSpPr txBox="1"/>
          <p:nvPr/>
        </p:nvSpPr>
        <p:spPr>
          <a:xfrm>
            <a:off x="914399" y="2406529"/>
            <a:ext cx="80220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проблематику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FB64A1-FA52-E980-6D63-F40CE6683EDF}"/>
              </a:ext>
            </a:extLst>
          </p:cNvPr>
          <p:cNvGrpSpPr/>
          <p:nvPr/>
        </p:nvGrpSpPr>
        <p:grpSpPr>
          <a:xfrm>
            <a:off x="817146" y="3723080"/>
            <a:ext cx="8229599" cy="1601953"/>
            <a:chOff x="0" y="29517"/>
            <a:chExt cx="6373347" cy="223589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1D14389-4934-4A6D-A146-071535723B10}"/>
                </a:ext>
              </a:extLst>
            </p:cNvPr>
            <p:cNvSpPr/>
            <p:nvPr/>
          </p:nvSpPr>
          <p:spPr>
            <a:xfrm>
              <a:off x="0" y="29517"/>
              <a:ext cx="6373347" cy="2235892"/>
            </a:xfrm>
            <a:prstGeom prst="roundRect">
              <a:avLst>
                <a:gd name="adj" fmla="val 10000"/>
              </a:avLst>
            </a:prstGeom>
            <a:solidFill>
              <a:srgbClr val="019AA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5EAD9BB7-CF89-C28C-5E9F-2E9D48FE0082}"/>
                </a:ext>
              </a:extLst>
            </p:cNvPr>
            <p:cNvSpPr txBox="1"/>
            <p:nvPr/>
          </p:nvSpPr>
          <p:spPr>
            <a:xfrm flipV="1">
              <a:off x="0" y="679621"/>
              <a:ext cx="6373347" cy="57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uk-UA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1CF8E62-84C4-5274-7600-2A34E3FA13F0}"/>
              </a:ext>
            </a:extLst>
          </p:cNvPr>
          <p:cNvSpPr txBox="1"/>
          <p:nvPr/>
        </p:nvSpPr>
        <p:spPr>
          <a:xfrm>
            <a:off x="770008" y="3847706"/>
            <a:ext cx="81193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основою для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видавничого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Матимуть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138CCC-8040-4889-E24B-FDF53855EC68}"/>
              </a:ext>
            </a:extLst>
          </p:cNvPr>
          <p:cNvSpPr/>
          <p:nvPr/>
        </p:nvSpPr>
        <p:spPr>
          <a:xfrm>
            <a:off x="810625" y="5449659"/>
            <a:ext cx="8229599" cy="1363530"/>
          </a:xfrm>
          <a:prstGeom prst="roundRect">
            <a:avLst>
              <a:gd name="adj" fmla="val 10000"/>
            </a:avLst>
          </a:prstGeom>
          <a:solidFill>
            <a:srgbClr val="019AA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83772E-4C23-5FA9-909A-F94134E37A6C}"/>
              </a:ext>
            </a:extLst>
          </p:cNvPr>
          <p:cNvSpPr txBox="1"/>
          <p:nvPr/>
        </p:nvSpPr>
        <p:spPr>
          <a:xfrm>
            <a:off x="817147" y="5449658"/>
            <a:ext cx="8067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бакалаврського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PhD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курсах з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брендингу,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8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DF2B05-7FB5-47D9-9BAF-30034AC0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F8DF2B05-7FB5-47D9-9BAF-30034AC0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8DF2B05-7FB5-47D9-9BAF-30034AC0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E4418-AD30-A326-E8EF-FB8050346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17E97AF-AC7B-357B-AC0F-ED7C12F23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515974"/>
              </p:ext>
            </p:extLst>
          </p:nvPr>
        </p:nvGraphicFramePr>
        <p:xfrm>
          <a:off x="817146" y="1289002"/>
          <a:ext cx="8229599" cy="235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9BC514E-8636-C047-B82D-885C87FDEF3E}"/>
              </a:ext>
            </a:extLst>
          </p:cNvPr>
          <p:cNvSpPr txBox="1"/>
          <p:nvPr/>
        </p:nvSpPr>
        <p:spPr>
          <a:xfrm>
            <a:off x="1042758" y="70409"/>
            <a:ext cx="8022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РЕАЛІЗАЦІЯ РЕЗУЛЬТАТІВ НАУКОВОЇ ТЕМИ У ВИДАВНИЧИХ І МЕДІЙНИХ ПРОЄКТАХ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3" y="4383172"/>
            <a:ext cx="3989435" cy="2932027"/>
          </a:xfrm>
          <a:prstGeom prst="rect">
            <a:avLst/>
          </a:prstGeom>
        </p:spPr>
      </p:pic>
      <p:pic>
        <p:nvPicPr>
          <p:cNvPr id="22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65" y="4427364"/>
            <a:ext cx="3710063" cy="2887836"/>
          </a:xfrm>
          <a:prstGeom prst="rect">
            <a:avLst/>
          </a:prstGeom>
        </p:spPr>
      </p:pic>
      <p:pic>
        <p:nvPicPr>
          <p:cNvPr id="24" name="Picture 2" descr="Украинский орнамент на прозрачном фоне - фото и картинки abrakadabra.fun">
            <a:extLst>
              <a:ext uri="{FF2B5EF4-FFF2-40B4-BE49-F238E27FC236}">
                <a16:creationId xmlns:a16="http://schemas.microsoft.com/office/drawing/2014/main" id="{41B37BAC-CF91-5848-F7D3-1903365C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1725" y="5305852"/>
            <a:ext cx="2956420" cy="11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403814-6AD8-3CC2-30D5-DF6738AD12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9" y="28754"/>
            <a:ext cx="1042758" cy="10743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5" y="917221"/>
            <a:ext cx="8838673" cy="35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0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DF2B05-7FB5-47D9-9BAF-30034AC0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F8DF2B05-7FB5-47D9-9BAF-30034AC0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8DF2B05-7FB5-47D9-9BAF-30034AC05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00"/>
            </a:stretch>
          </a:blipFill>
        </p:spPr>
        <p:txBody>
          <a:bodyPr/>
          <a:lstStyle/>
          <a:p>
            <a:endParaRPr lang="ru-UA" dirty="0"/>
          </a:p>
        </p:txBody>
      </p:sp>
      <p:grpSp>
        <p:nvGrpSpPr>
          <p:cNvPr id="3" name="Group 3"/>
          <p:cNvGrpSpPr/>
          <p:nvPr/>
        </p:nvGrpSpPr>
        <p:grpSpPr>
          <a:xfrm>
            <a:off x="457200" y="1322280"/>
            <a:ext cx="9014132" cy="5791200"/>
            <a:chOff x="0" y="-1620785"/>
            <a:chExt cx="12062292" cy="7902269"/>
          </a:xfrm>
        </p:grpSpPr>
        <p:sp>
          <p:nvSpPr>
            <p:cNvPr id="4" name="Freeform 4"/>
            <p:cNvSpPr/>
            <p:nvPr/>
          </p:nvSpPr>
          <p:spPr>
            <a:xfrm>
              <a:off x="0" y="1"/>
              <a:ext cx="11654421" cy="4906096"/>
            </a:xfrm>
            <a:custGeom>
              <a:avLst/>
              <a:gdLst/>
              <a:ahLst/>
              <a:cxnLst/>
              <a:rect l="l" t="t" r="r" b="b"/>
              <a:pathLst>
                <a:path w="11654421" h="7353808">
                  <a:moveTo>
                    <a:pt x="0" y="0"/>
                  </a:moveTo>
                  <a:lnTo>
                    <a:pt x="11654421" y="0"/>
                  </a:lnTo>
                  <a:lnTo>
                    <a:pt x="11654421" y="7353808"/>
                  </a:lnTo>
                  <a:lnTo>
                    <a:pt x="0" y="73538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07871" y="-1620785"/>
              <a:ext cx="11654421" cy="790226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Н. М.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Фіголь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д. н.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соц. ком., доц. (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керівник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Т. Г.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Файчук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філол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н., доц. (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керівник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В. І. Шпак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іст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н., проф.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В. Л.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Іващенко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філол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н., проф.</a:t>
              </a:r>
            </a:p>
            <a:p>
              <a:pPr algn="just"/>
              <a:r>
                <a: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І. Ю. </a:t>
              </a:r>
              <a:r>
                <a:rPr lang="uk-UA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Вільчинська</a:t>
              </a:r>
              <a:r>
                <a: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д. пол. н., проф.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Н. С. Романюк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к. н.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соц. ком., доц. 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К. Є. Балабанова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н., доц.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Н. М. Вернигора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к. н.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соц. ком., доц.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С. М.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Коноплицький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к. соц. н., доц.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І. В.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Школик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к. н.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соц. ком., доц.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В. О. Бабенко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к.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екон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н., доц.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Т. С.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Єжижанська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ст.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І. В.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Женченко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ст.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О.-Л. Д. Харина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Г. В. Клименко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uk-UA" sz="2000" b="1" dirty="0">
                  <a:latin typeface="Times New Roman" panose="02020603050405020304" pitchFamily="18" charset="0"/>
                </a:rPr>
                <a:t>С. М. </a:t>
              </a:r>
              <a:r>
                <a:rPr lang="uk-UA" sz="2000" b="1" dirty="0" err="1">
                  <a:latin typeface="Times New Roman" panose="02020603050405020304" pitchFamily="18" charset="0"/>
                </a:rPr>
                <a:t>Томіленко</a:t>
              </a:r>
              <a:r>
                <a:rPr lang="uk-UA" sz="2000" b="1" dirty="0">
                  <a:latin typeface="Times New Roman" panose="02020603050405020304" pitchFamily="18" charset="0"/>
                </a:rPr>
                <a:t> </a:t>
              </a:r>
              <a:r>
                <a:rPr lang="uk-UA" sz="2000" dirty="0">
                  <a:latin typeface="Times New Roman" panose="02020603050405020304" pitchFamily="18" charset="0"/>
                </a:rPr>
                <a:t>– аспірант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</a:t>
              </a:r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sz="2000" dirty="0">
                <a:latin typeface="Times New Roman" panose="02020603050405020304" pitchFamily="18" charset="0"/>
              </a:endParaRPr>
            </a:p>
            <a:p>
              <a:pPr algn="just"/>
              <a:r>
                <a:rPr lang="uk-UA" sz="2000" b="1" dirty="0">
                  <a:latin typeface="Times New Roman" panose="02020603050405020304" pitchFamily="18" charset="0"/>
                </a:rPr>
                <a:t>В. О. Ситник </a:t>
              </a:r>
              <a:r>
                <a:rPr lang="uk-UA" sz="2000" dirty="0">
                  <a:latin typeface="Times New Roman" panose="02020603050405020304" pitchFamily="18" charset="0"/>
                </a:rPr>
                <a:t>– аспірант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викл</a:t>
              </a:r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uk-UA" sz="2000" dirty="0">
                <a:latin typeface="Times New Roman" panose="02020603050405020304" pitchFamily="18" charset="0"/>
              </a:endParaRPr>
            </a:p>
            <a:p>
              <a:pPr algn="just"/>
              <a:r>
                <a:rPr lang="uk-UA" sz="2000" dirty="0">
                  <a:latin typeface="Times New Roman" panose="02020603050405020304" pitchFamily="18" charset="0"/>
                </a:rPr>
                <a:t>.</a:t>
              </a:r>
            </a:p>
            <a:p>
              <a:pPr algn="just"/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215" algn="just"/>
              <a:endPara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450215" algn="just"/>
              <a:endPara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lnSpc>
                  <a:spcPct val="115000"/>
                </a:lnSpc>
                <a:buNone/>
              </a:pPr>
              <a:endParaRPr lang="uk-UA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450215" algn="just">
                <a:buNone/>
              </a:pPr>
              <a:endPara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11466" y="513734"/>
            <a:ext cx="7010400" cy="332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ВИКОНАВЦІ НАУКОВОЇ ТЕМИ</a:t>
            </a:r>
            <a:endParaRPr lang="en-US" sz="28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8204" name="Picture 12" descr="команда люди работа - Пользовательский интерфейс и жесты Иконки">
            <a:extLst>
              <a:ext uri="{FF2B5EF4-FFF2-40B4-BE49-F238E27FC236}">
                <a16:creationId xmlns:a16="http://schemas.microsoft.com/office/drawing/2014/main" id="{C502501C-A9DE-D3E5-BDF4-FC12815ED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65" y="1828800"/>
            <a:ext cx="3493934" cy="34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2556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8283">
            <a:off x="660388" y="6674257"/>
            <a:ext cx="8432824" cy="0"/>
          </a:xfrm>
          <a:prstGeom prst="line">
            <a:avLst/>
          </a:prstGeom>
          <a:ln w="19050" cap="rnd">
            <a:solidFill>
              <a:srgbClr val="019A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Freeform 2"/>
          <p:cNvSpPr/>
          <p:nvPr/>
        </p:nvSpPr>
        <p:spPr>
          <a:xfrm>
            <a:off x="9525" y="-1905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00"/>
            </a:stretch>
          </a:blipFill>
        </p:spPr>
      </p:sp>
      <p:pic>
        <p:nvPicPr>
          <p:cNvPr id="7170" name="Picture 2" descr="Page 17 | Character business lady Photos - Download Free High-Quality  Pictures | Freepik">
            <a:extLst>
              <a:ext uri="{FF2B5EF4-FFF2-40B4-BE49-F238E27FC236}">
                <a16:creationId xmlns:a16="http://schemas.microsoft.com/office/drawing/2014/main" id="{730C3E09-196C-A674-070F-0E7B29F5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46" y="577641"/>
            <a:ext cx="2347621" cy="45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-620243" y="1808062"/>
            <a:ext cx="8880600" cy="2863738"/>
            <a:chOff x="87409" y="477368"/>
            <a:chExt cx="11840800" cy="3818318"/>
          </a:xfrm>
        </p:grpSpPr>
        <p:sp>
          <p:nvSpPr>
            <p:cNvPr id="6" name="TextBox 6"/>
            <p:cNvSpPr txBox="1"/>
            <p:nvPr/>
          </p:nvSpPr>
          <p:spPr>
            <a:xfrm>
              <a:off x="609600" y="477368"/>
              <a:ext cx="11318609" cy="1847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220"/>
                </a:lnSpc>
              </a:pPr>
              <a:r>
                <a:rPr lang="uk-UA" sz="4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ЩИРО 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ДЯКУЮ </a:t>
              </a:r>
              <a:endParaRPr lang="uk-UA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mo Bold"/>
                <a:cs typeface="Times New Roman" panose="02020603050405020304" pitchFamily="18" charset="0"/>
                <a:sym typeface="Arimo Bold"/>
              </a:endParaRPr>
            </a:p>
            <a:p>
              <a:pPr algn="ctr">
                <a:lnSpc>
                  <a:spcPts val="62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ЗА </a:t>
              </a:r>
              <a:r>
                <a:rPr lang="uk-UA" sz="4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ВАШУ </a:t>
              </a:r>
              <a:r>
                <a:rPr lang="en-US" sz="4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mo Bold"/>
                  <a:cs typeface="Times New Roman" panose="02020603050405020304" pitchFamily="18" charset="0"/>
                  <a:sym typeface="Arimo Bold"/>
                </a:rPr>
                <a:t>УВАГУ!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87409" y="2410441"/>
              <a:ext cx="11318609" cy="1885245"/>
            </a:xfrm>
            <a:custGeom>
              <a:avLst/>
              <a:gdLst/>
              <a:ahLst/>
              <a:cxnLst/>
              <a:rect l="l" t="t" r="r" b="b"/>
              <a:pathLst>
                <a:path w="11318609" h="1885245">
                  <a:moveTo>
                    <a:pt x="0" y="0"/>
                  </a:moveTo>
                  <a:lnTo>
                    <a:pt x="11318609" y="0"/>
                  </a:lnTo>
                  <a:lnTo>
                    <a:pt x="11318609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240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0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8364" y="5157672"/>
            <a:ext cx="4848533" cy="1170372"/>
          </a:xfrm>
          <a:custGeom>
            <a:avLst/>
            <a:gdLst/>
            <a:ahLst/>
            <a:cxnLst/>
            <a:rect l="l" t="t" r="r" b="b"/>
            <a:pathLst>
              <a:path w="4848533" h="1170372">
                <a:moveTo>
                  <a:pt x="0" y="0"/>
                </a:moveTo>
                <a:lnTo>
                  <a:pt x="4848533" y="0"/>
                </a:lnTo>
                <a:lnTo>
                  <a:pt x="4848533" y="1170371"/>
                </a:lnTo>
                <a:lnTo>
                  <a:pt x="0" y="11703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18174" y="362259"/>
            <a:ext cx="7717252" cy="61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en-US" sz="373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en-US" sz="2800" b="1" dirty="0">
                <a:solidFill>
                  <a:srgbClr val="008495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ЕТАПИ ВИКОНАННЯ ТЕМИ:</a:t>
            </a:r>
          </a:p>
        </p:txBody>
      </p:sp>
      <p:sp>
        <p:nvSpPr>
          <p:cNvPr id="5" name="Freeform 5"/>
          <p:cNvSpPr/>
          <p:nvPr/>
        </p:nvSpPr>
        <p:spPr>
          <a:xfrm>
            <a:off x="1621552" y="4056540"/>
            <a:ext cx="4561694" cy="1101132"/>
          </a:xfrm>
          <a:custGeom>
            <a:avLst/>
            <a:gdLst/>
            <a:ahLst/>
            <a:cxnLst/>
            <a:rect l="l" t="t" r="r" b="b"/>
            <a:pathLst>
              <a:path w="4561694" h="1101132">
                <a:moveTo>
                  <a:pt x="0" y="0"/>
                </a:moveTo>
                <a:lnTo>
                  <a:pt x="4561694" y="0"/>
                </a:lnTo>
                <a:lnTo>
                  <a:pt x="4561694" y="1101132"/>
                </a:lnTo>
                <a:lnTo>
                  <a:pt x="0" y="11011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871297" y="2741403"/>
            <a:ext cx="5497310" cy="1326978"/>
          </a:xfrm>
          <a:custGeom>
            <a:avLst/>
            <a:gdLst/>
            <a:ahLst/>
            <a:cxnLst/>
            <a:rect l="l" t="t" r="r" b="b"/>
            <a:pathLst>
              <a:path w="5497310" h="1326978">
                <a:moveTo>
                  <a:pt x="0" y="0"/>
                </a:moveTo>
                <a:lnTo>
                  <a:pt x="5497310" y="0"/>
                </a:lnTo>
                <a:lnTo>
                  <a:pt x="5497310" y="1326978"/>
                </a:lnTo>
                <a:lnTo>
                  <a:pt x="0" y="1326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35755" y="1586343"/>
            <a:ext cx="5069699" cy="1223758"/>
          </a:xfrm>
          <a:custGeom>
            <a:avLst/>
            <a:gdLst/>
            <a:ahLst/>
            <a:cxnLst/>
            <a:rect l="l" t="t" r="r" b="b"/>
            <a:pathLst>
              <a:path w="5069699" h="1223758">
                <a:moveTo>
                  <a:pt x="0" y="0"/>
                </a:moveTo>
                <a:lnTo>
                  <a:pt x="5069699" y="0"/>
                </a:lnTo>
                <a:lnTo>
                  <a:pt x="5069699" y="1223758"/>
                </a:lnTo>
                <a:lnTo>
                  <a:pt x="0" y="1223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0195" y="5258770"/>
            <a:ext cx="4444872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Аналітико-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констатувальний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99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01.12.2025-31.05.2026</a:t>
            </a:r>
            <a:r>
              <a:rPr lang="en-US" sz="2299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7518" y="4179149"/>
            <a:ext cx="4096412" cy="77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Теоретико-моделювальний</a:t>
            </a:r>
            <a:endParaRPr lang="en-US" sz="2300" b="1" dirty="0">
              <a:solidFill>
                <a:srgbClr val="000000"/>
              </a:solidFill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  <a:p>
            <a:pPr algn="ctr"/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01.06.2026-31.05.2027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PT Serif Bold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21864" y="2933926"/>
            <a:ext cx="5024728" cy="77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Формувально-впроваджувальний</a:t>
            </a: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</a:p>
          <a:p>
            <a:pPr algn="ctr"/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01.06.2027-31.05.2028</a:t>
            </a: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35755" y="1707120"/>
            <a:ext cx="4876800" cy="805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Завершальний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PT Serif Bold"/>
              <a:cs typeface="Times New Roman" panose="02020603050405020304" pitchFamily="18" charset="0"/>
              <a:sym typeface="PT Serif Bold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(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01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.06.2028-16.06.2030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)</a:t>
            </a:r>
          </a:p>
        </p:txBody>
      </p:sp>
      <p:pic>
        <p:nvPicPr>
          <p:cNvPr id="9218" name="Picture 2" descr="Критичний етап">
            <a:extLst>
              <a:ext uri="{FF2B5EF4-FFF2-40B4-BE49-F238E27FC236}">
                <a16:creationId xmlns:a16="http://schemas.microsoft.com/office/drawing/2014/main" id="{EBA94596-B9A6-7A83-C9B8-5149F6DD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85" y="4370638"/>
            <a:ext cx="2952346" cy="20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6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2951E5C-CE8C-802E-7326-D6350ED0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18174" y="362259"/>
            <a:ext cx="771725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Актуальність теми</a:t>
            </a:r>
            <a:endParaRPr lang="en-US" sz="44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21864" y="2933926"/>
            <a:ext cx="5024728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endParaRPr lang="en-US" sz="23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graphicFrame>
        <p:nvGraphicFramePr>
          <p:cNvPr id="46" name="Схема 45">
            <a:extLst>
              <a:ext uri="{FF2B5EF4-FFF2-40B4-BE49-F238E27FC236}">
                <a16:creationId xmlns:a16="http://schemas.microsoft.com/office/drawing/2014/main" id="{4A081586-9927-C2FD-1B44-C013DFA05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432600"/>
              </p:ext>
            </p:extLst>
          </p:nvPr>
        </p:nvGraphicFramePr>
        <p:xfrm>
          <a:off x="317369" y="1524000"/>
          <a:ext cx="9448800" cy="592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Digital Transformation: How to Overcome the Challenges">
            <a:extLst>
              <a:ext uri="{FF2B5EF4-FFF2-40B4-BE49-F238E27FC236}">
                <a16:creationId xmlns:a16="http://schemas.microsoft.com/office/drawing/2014/main" id="{3DA93791-A915-40F4-C1D5-402707E0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5179357" cy="23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lance Information Company (FIC Ltd) Measures of Central Tendency">
            <a:extLst>
              <a:ext uri="{FF2B5EF4-FFF2-40B4-BE49-F238E27FC236}">
                <a16:creationId xmlns:a16="http://schemas.microsoft.com/office/drawing/2014/main" id="{851BDC89-8859-D3E9-C42B-01A2E822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2862"/>
            <a:ext cx="2052380" cy="16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ACA117BD-5B6F-49F1-8A97-1949B0E78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graphicEl>
                                              <a:dgm id="{ACA117BD-5B6F-49F1-8A97-1949B0E78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graphicEl>
                                              <a:dgm id="{ACA117BD-5B6F-49F1-8A97-1949B0E78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80B0ED21-8E2A-475C-A58F-E0393479E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>
                                            <p:graphicEl>
                                              <a:dgm id="{80B0ED21-8E2A-475C-A58F-E0393479E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>
                                            <p:graphicEl>
                                              <a:dgm id="{80B0ED21-8E2A-475C-A58F-E0393479E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9E7BF67E-CE48-40E5-8C74-AC6D8B5FC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>
                                            <p:graphicEl>
                                              <a:dgm id="{9E7BF67E-CE48-40E5-8C74-AC6D8B5FC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>
                                            <p:graphicEl>
                                              <a:dgm id="{9E7BF67E-CE48-40E5-8C74-AC6D8B5FC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5E54BCF5-9652-48CA-890C-7614220B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graphicEl>
                                              <a:dgm id="{5E54BCF5-9652-48CA-890C-7614220B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graphicEl>
                                              <a:dgm id="{5E54BCF5-9652-48CA-890C-7614220B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FFC633D9-E5E6-426C-B84D-FC1DCE8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graphicEl>
                                              <a:dgm id="{FFC633D9-E5E6-426C-B84D-FC1DCE8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graphicEl>
                                              <a:dgm id="{FFC633D9-E5E6-426C-B84D-FC1DCE845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CEFD4532-C10E-4A2D-BAA5-4979CB155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graphicEl>
                                              <a:dgm id="{CEFD4532-C10E-4A2D-BAA5-4979CB155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>
                                            <p:graphicEl>
                                              <a:dgm id="{CEFD4532-C10E-4A2D-BAA5-4979CB155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DBDCB-089A-DF4A-52BE-733ABC94A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4F68C2-71B6-DBCE-F72E-F3FEA6D7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D6E5D681-D7E0-AB89-AB98-7AE401D420B0}"/>
              </a:ext>
            </a:extLst>
          </p:cNvPr>
          <p:cNvSpPr txBox="1"/>
          <p:nvPr/>
        </p:nvSpPr>
        <p:spPr>
          <a:xfrm>
            <a:off x="1018174" y="362259"/>
            <a:ext cx="771725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Актуальність теми</a:t>
            </a:r>
            <a:endParaRPr lang="en-US" sz="44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8AC92F-F405-9EFF-53B5-F0F9E366AC6C}"/>
              </a:ext>
            </a:extLst>
          </p:cNvPr>
          <p:cNvSpPr txBox="1"/>
          <p:nvPr/>
        </p:nvSpPr>
        <p:spPr>
          <a:xfrm>
            <a:off x="3021864" y="2933926"/>
            <a:ext cx="5024728" cy="38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endParaRPr lang="en-US" sz="23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pic>
        <p:nvPicPr>
          <p:cNvPr id="2050" name="Picture 2" descr="Why GL BaseCamp - GlobalLogic Ukraine">
            <a:extLst>
              <a:ext uri="{FF2B5EF4-FFF2-40B4-BE49-F238E27FC236}">
                <a16:creationId xmlns:a16="http://schemas.microsoft.com/office/drawing/2014/main" id="{2E04AF53-4F02-117F-05C9-30624E0A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50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FAEF1-ABEC-FF4A-0DCC-F9F905BE1DDA}"/>
              </a:ext>
            </a:extLst>
          </p:cNvPr>
          <p:cNvSpPr txBox="1"/>
          <p:nvPr/>
        </p:nvSpPr>
        <p:spPr>
          <a:xfrm>
            <a:off x="1143000" y="1086097"/>
            <a:ext cx="815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Нагальна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–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peech Bubble: Oval 5" descr="Аналіз електронних видань, освітніх ресурсів і нових медіаплатформ як інструментів комунікації та освіти.">
            <a:extLst>
              <a:ext uri="{FF2B5EF4-FFF2-40B4-BE49-F238E27FC236}">
                <a16:creationId xmlns:a16="http://schemas.microsoft.com/office/drawing/2014/main" id="{4950D5DE-A065-63F2-A8B9-1C5258904001}"/>
              </a:ext>
            </a:extLst>
          </p:cNvPr>
          <p:cNvSpPr/>
          <p:nvPr/>
        </p:nvSpPr>
        <p:spPr>
          <a:xfrm>
            <a:off x="228600" y="2052782"/>
            <a:ext cx="4191000" cy="165428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BA70F-7B72-7000-18A3-67A319835D9A}"/>
              </a:ext>
            </a:extLst>
          </p:cNvPr>
          <p:cNvSpPr txBox="1"/>
          <p:nvPr/>
        </p:nvSpPr>
        <p:spPr>
          <a:xfrm>
            <a:off x="518096" y="2396201"/>
            <a:ext cx="381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медіаплатформ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Speech Bubble: Oval 7" descr="Аналіз електронних видань, освітніх ресурсів і нових медіаплатформ як інструментів комунікації та освіти.">
            <a:extLst>
              <a:ext uri="{FF2B5EF4-FFF2-40B4-BE49-F238E27FC236}">
                <a16:creationId xmlns:a16="http://schemas.microsoft.com/office/drawing/2014/main" id="{2E465990-26A9-39E9-B2ED-9A8BE23C212E}"/>
              </a:ext>
            </a:extLst>
          </p:cNvPr>
          <p:cNvSpPr/>
          <p:nvPr/>
        </p:nvSpPr>
        <p:spPr>
          <a:xfrm>
            <a:off x="5423857" y="1878114"/>
            <a:ext cx="4191000" cy="165428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EE2E6-AE88-1C37-8991-9CBE7BD7115B}"/>
              </a:ext>
            </a:extLst>
          </p:cNvPr>
          <p:cNvSpPr txBox="1"/>
          <p:nvPr/>
        </p:nvSpPr>
        <p:spPr>
          <a:xfrm>
            <a:off x="5590083" y="2363637"/>
            <a:ext cx="4484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/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брендингу,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промоційних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медіакомунікацій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 descr="Аналіз електронних видань, освітніх ресурсів і нових медіаплатформ як інструментів комунікації та освіти.">
            <a:extLst>
              <a:ext uri="{FF2B5EF4-FFF2-40B4-BE49-F238E27FC236}">
                <a16:creationId xmlns:a16="http://schemas.microsoft.com/office/drawing/2014/main" id="{1832333B-B4CD-92B9-6ED2-9322BCCEEBC9}"/>
              </a:ext>
            </a:extLst>
          </p:cNvPr>
          <p:cNvSpPr/>
          <p:nvPr/>
        </p:nvSpPr>
        <p:spPr>
          <a:xfrm>
            <a:off x="1356182" y="3801566"/>
            <a:ext cx="3628380" cy="128093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742B9-2E4E-25AE-A034-479A8BDE9A8D}"/>
              </a:ext>
            </a:extLst>
          </p:cNvPr>
          <p:cNvSpPr txBox="1"/>
          <p:nvPr/>
        </p:nvSpPr>
        <p:spPr>
          <a:xfrm>
            <a:off x="1749896" y="3951873"/>
            <a:ext cx="37356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Speech Bubble: Oval 21" descr="Аналіз електронних видань, освітніх ресурсів і нових медіаплатформ як інструментів комунікації та освіти.">
            <a:extLst>
              <a:ext uri="{FF2B5EF4-FFF2-40B4-BE49-F238E27FC236}">
                <a16:creationId xmlns:a16="http://schemas.microsoft.com/office/drawing/2014/main" id="{12BCFA47-E738-9826-4FCD-4C8175000066}"/>
              </a:ext>
            </a:extLst>
          </p:cNvPr>
          <p:cNvSpPr/>
          <p:nvPr/>
        </p:nvSpPr>
        <p:spPr>
          <a:xfrm>
            <a:off x="76200" y="5476295"/>
            <a:ext cx="3920613" cy="154755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6395A3-8BA7-59AD-438C-AF360E53D44B}"/>
              </a:ext>
            </a:extLst>
          </p:cNvPr>
          <p:cNvSpPr txBox="1"/>
          <p:nvPr/>
        </p:nvSpPr>
        <p:spPr>
          <a:xfrm>
            <a:off x="762002" y="5640797"/>
            <a:ext cx="36283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/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прифронтової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час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Oval 22" descr="Аналіз електронних видань, освітніх ресурсів і нових медіаплатформ як інструментів комунікації та освіти.">
            <a:extLst>
              <a:ext uri="{FF2B5EF4-FFF2-40B4-BE49-F238E27FC236}">
                <a16:creationId xmlns:a16="http://schemas.microsoft.com/office/drawing/2014/main" id="{2313915F-7B24-927B-E731-DBEEF53C4105}"/>
              </a:ext>
            </a:extLst>
          </p:cNvPr>
          <p:cNvSpPr/>
          <p:nvPr/>
        </p:nvSpPr>
        <p:spPr>
          <a:xfrm>
            <a:off x="5195119" y="5355825"/>
            <a:ext cx="4191000" cy="165428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BB6AE-50B0-BE91-9C36-78CA30938656}"/>
              </a:ext>
            </a:extLst>
          </p:cNvPr>
          <p:cNvSpPr txBox="1"/>
          <p:nvPr/>
        </p:nvSpPr>
        <p:spPr>
          <a:xfrm>
            <a:off x="5330312" y="5551624"/>
            <a:ext cx="39206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/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медіаспоживання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користувацьких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algn="ctr"/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Oval 23" descr="Аналіз електронних видань, освітніх ресурсів і нових медіаплатформ як інструментів комунікації та освіти.">
            <a:extLst>
              <a:ext uri="{FF2B5EF4-FFF2-40B4-BE49-F238E27FC236}">
                <a16:creationId xmlns:a16="http://schemas.microsoft.com/office/drawing/2014/main" id="{0845F038-156D-E64B-B63A-E105F8BECE0C}"/>
              </a:ext>
            </a:extLst>
          </p:cNvPr>
          <p:cNvSpPr/>
          <p:nvPr/>
        </p:nvSpPr>
        <p:spPr>
          <a:xfrm>
            <a:off x="5153401" y="3825568"/>
            <a:ext cx="3628380" cy="128093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C8F36-214D-82AB-B395-476E9FFBA2A2}"/>
              </a:ext>
            </a:extLst>
          </p:cNvPr>
          <p:cNvSpPr txBox="1"/>
          <p:nvPr/>
        </p:nvSpPr>
        <p:spPr>
          <a:xfrm>
            <a:off x="5737930" y="3997457"/>
            <a:ext cx="3220064" cy="1186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</a:t>
            </a:r>
            <a:r>
              <a:rPr lang="uk-UA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видавничої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725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6481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ea typeface="PT Serif Bold"/>
                <a:cs typeface="PT Serif Bold"/>
                <a:sym typeface="PT Serif Bold"/>
              </a:rPr>
              <a:t>Попередні</a:t>
            </a:r>
            <a:r>
              <a:rPr lang="en-US" b="1" dirty="0">
                <a:solidFill>
                  <a:schemeClr val="bg1"/>
                </a:solidFill>
                <a:ea typeface="PT Serif Bold"/>
                <a:cs typeface="PT Serif Bold"/>
                <a:sym typeface="PT Serif Bold"/>
              </a:rPr>
              <a:t> </a:t>
            </a:r>
            <a:r>
              <a:rPr lang="uk-UA" b="1" dirty="0">
                <a:solidFill>
                  <a:schemeClr val="bg1"/>
                </a:solidFill>
                <a:ea typeface="PT Serif Bold"/>
                <a:cs typeface="PT Serif Bold"/>
                <a:sym typeface="PT Serif Bold"/>
              </a:rPr>
              <a:t>напрацювання</a:t>
            </a:r>
            <a:br>
              <a:rPr lang="uk-UA" b="1" dirty="0">
                <a:solidFill>
                  <a:schemeClr val="bg1"/>
                </a:solidFill>
                <a:ea typeface="PT Serif Bold"/>
                <a:cs typeface="PT Serif Bold"/>
                <a:sym typeface="PT Serif Bold"/>
              </a:rPr>
            </a:br>
            <a:r>
              <a:rPr lang="en-US" sz="2700" b="1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ПОПЕРЕДНІ </a:t>
            </a:r>
            <a:r>
              <a:rPr lang="uk-UA" sz="2700" b="1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НАПРАЦЮВАННЯ</a:t>
            </a:r>
            <a:br>
              <a:rPr lang="uk-UA" sz="2700" b="1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919472"/>
            <a:ext cx="8839200" cy="515762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н</a:t>
            </a:r>
            <a:r>
              <a:rPr lang="en-US" sz="1800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ауков</a:t>
            </a:r>
            <a:r>
              <a:rPr lang="uk-UA" sz="1800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і</a:t>
            </a:r>
            <a:r>
              <a:rPr lang="en-US" sz="1800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дослідження</a:t>
            </a:r>
            <a:r>
              <a:rPr lang="uk-UA" sz="1800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PT Serif Bold"/>
                <a:cs typeface="Times New Roman" panose="02020603050405020304" pitchFamily="18" charset="0"/>
                <a:sym typeface="PT Serif Bold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Медіазнавчі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дискурсах» (2019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2024),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(2019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2023);</a:t>
            </a:r>
          </a:p>
          <a:p>
            <a:pPr marL="0" lvl="0" algn="just"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С.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Єжижанська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«Бренд-комунікація українських книжкових видавництв» (2024);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«Стилістика модерного часу» (розділ В. Л. Іващенко, 2024);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монографій (упор. В. І. Шпак) у співпраці ГО «Національна академія наук вищої освіти України», ДП «Експрес-об’ява» та «</a:t>
            </a:r>
            <a:r>
              <a:rPr lang="ru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 Publishing Services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(США) (2024);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Медіазнавчі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студії в євроінтеграційному дискурсі України» (розділи: В. Л. Іващенко, В. Є.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Сошинська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2022);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«Видавнича діяльність в умовах розвитку новітніх технологій: вивчення запитів фахівців» (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наук. ред. Н. М. Вернигора, 2019);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наук.-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Соціокомунікаційні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тенденції в медійному та науково-освітньому дискурсах»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(2024, 2025);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круглий стіл «Медіа та видавничий бізнес під час війни»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(2025);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 науковий журнал категорії «Б» «Інтегровані комунікації» (2024, 2025).</a:t>
            </a:r>
          </a:p>
          <a:p>
            <a:pPr algn="just"/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" y="5397067"/>
            <a:ext cx="1540605" cy="1891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73" y="5505309"/>
            <a:ext cx="1295400" cy="1783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08" y="5489773"/>
            <a:ext cx="1280160" cy="1798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489773"/>
            <a:ext cx="1566048" cy="1845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48" y="5516372"/>
            <a:ext cx="1600197" cy="1798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91" y="5505309"/>
            <a:ext cx="1828800" cy="1828800"/>
          </a:xfrm>
          <a:prstGeom prst="rect">
            <a:avLst/>
          </a:prstGeom>
        </p:spPr>
      </p:pic>
      <p:pic>
        <p:nvPicPr>
          <p:cNvPr id="3074" name="Picture 2" descr="Власна праця! ВС зроблено правовий висновок, щодо трудового договіру.">
            <a:extLst>
              <a:ext uri="{FF2B5EF4-FFF2-40B4-BE49-F238E27FC236}">
                <a16:creationId xmlns:a16="http://schemas.microsoft.com/office/drawing/2014/main" id="{CB8AE79B-7BD4-F5B7-B890-E830CF20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0"/>
            <a:ext cx="841705" cy="10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0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2483B-3334-B090-5682-ECF9D2FE9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D7F7F8-36FE-778A-47C4-CB42EFD5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600199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7FF6B6D-4AF7-F63C-2F48-4630E7EDEEAF}"/>
              </a:ext>
            </a:extLst>
          </p:cNvPr>
          <p:cNvSpPr txBox="1"/>
          <p:nvPr/>
        </p:nvSpPr>
        <p:spPr>
          <a:xfrm>
            <a:off x="1239935" y="381000"/>
            <a:ext cx="77172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ЗАКОНОДАВЧІЙ БАЗІ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ТЕОРЕТИКО-МЕТОДОЛОГІЧНЕ ПІДҐРУНТЯ ДОСЛІДЖЕННЯ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" y="3555291"/>
            <a:ext cx="8610600" cy="3322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Теоретико-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методологічне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підґрунтя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</a:t>
            </a:r>
            <a:r>
              <a:rPr lang="uk-UA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азується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працях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науковців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обґрунтовують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соціокомунікаційну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парадигму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поняттєвий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книговидавничої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медійної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видавничого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медіа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розробляють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методику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5143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висвітлюють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проблематику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видань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4D8D6-C2AE-33F5-914E-BCC5411AC43F}"/>
              </a:ext>
            </a:extLst>
          </p:cNvPr>
          <p:cNvSpPr txBox="1"/>
          <p:nvPr/>
        </p:nvSpPr>
        <p:spPr>
          <a:xfrm>
            <a:off x="571500" y="1281380"/>
            <a:ext cx="6515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just"/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Дослідження наукової проблеми функціонування </a:t>
            </a:r>
            <a:r>
              <a:rPr lang="uk-UA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 і електронних 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видань у 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соціокомунікаційній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парадигмі нових медіа відповідає чинній законодавчій базі – Законам України: </a:t>
            </a:r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інформацію»; «Про видавничу справу»; «Про підприємництво»; «Про освіту»; Концепції «Нова українська школа»; Базовому компоненту дошкільної освіти, чинним фаховим стандартам.</a:t>
            </a:r>
          </a:p>
          <a:p>
            <a:pPr marL="0" lvl="0" algn="just"/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резидент підписав Закон України &quot;Про житлово-комунальні послуги&quot; |  Асоціація міст України">
            <a:extLst>
              <a:ext uri="{FF2B5EF4-FFF2-40B4-BE49-F238E27FC236}">
                <a16:creationId xmlns:a16="http://schemas.microsoft.com/office/drawing/2014/main" id="{2E14419A-A192-1BAD-D008-C0CD4100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55164"/>
            <a:ext cx="2362200" cy="15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039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D3739-E21C-A970-8BCC-54EB7BAB7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7DC131-0FE2-25BD-794E-A4A1D1FB3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DF7FDDA9-9AB8-7D65-3AE3-9E0402535A50}"/>
              </a:ext>
            </a:extLst>
          </p:cNvPr>
          <p:cNvSpPr txBox="1"/>
          <p:nvPr/>
        </p:nvSpPr>
        <p:spPr>
          <a:xfrm>
            <a:off x="533400" y="200081"/>
            <a:ext cx="89154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Мета,</a:t>
            </a:r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б’єкт та предмет дослідження</a:t>
            </a:r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39E881B-C5E4-79F3-21DF-4EE658D0E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469695"/>
              </p:ext>
            </p:extLst>
          </p:nvPr>
        </p:nvGraphicFramePr>
        <p:xfrm>
          <a:off x="1162050" y="1733859"/>
          <a:ext cx="8229600" cy="5256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6" name="Picture 2" descr="Мета – Бесплатные иконки: поисковая оптимизация и Интернет">
            <a:extLst>
              <a:ext uri="{FF2B5EF4-FFF2-40B4-BE49-F238E27FC236}">
                <a16:creationId xmlns:a16="http://schemas.microsoft.com/office/drawing/2014/main" id="{BD3A11DD-E80B-0597-93E8-197FD5EC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400083" cy="14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Об'єкт та предмет у курсовій – що це і як їх визначити?">
            <a:extLst>
              <a:ext uri="{FF2B5EF4-FFF2-40B4-BE49-F238E27FC236}">
                <a16:creationId xmlns:a16="http://schemas.microsoft.com/office/drawing/2014/main" id="{D4C2A955-11FE-BFEE-3887-5A4ED38D4D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Idea - Free education icons">
            <a:extLst>
              <a:ext uri="{FF2B5EF4-FFF2-40B4-BE49-F238E27FC236}">
                <a16:creationId xmlns:a16="http://schemas.microsoft.com/office/drawing/2014/main" id="{A120F8B0-41C4-6592-6D59-8B95A4F9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52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Отчет – Бесплатные иконки: бизнес и финансы">
            <a:extLst>
              <a:ext uri="{FF2B5EF4-FFF2-40B4-BE49-F238E27FC236}">
                <a16:creationId xmlns:a16="http://schemas.microsoft.com/office/drawing/2014/main" id="{691CF4FE-4AF5-96DF-012E-471C7792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43107"/>
            <a:ext cx="1476467" cy="14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47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1B2FE5-1DF7-4A58-B2F7-6D401011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41B2FE5-1DF7-4A58-B2F7-6D401011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41B2FE5-1DF7-4A58-B2F7-6D401011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386C6-2315-4388-90EF-631F0AA84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6C386C6-2315-4388-90EF-631F0AA84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06C386C6-2315-4388-90EF-631F0AA84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D59D6F-E8FA-497E-BBBB-F94BA08A1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AD59D6F-E8FA-497E-BBBB-F94BA08A1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AD59D6F-E8FA-497E-BBBB-F94BA08A1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98AC8-0F30-CB21-C3E2-26BF5484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4891" y="1371600"/>
            <a:ext cx="9506309" cy="5715000"/>
          </a:xfrm>
          <a:prstGeom prst="roundRect">
            <a:avLst/>
          </a:prstGeom>
          <a:solidFill>
            <a:srgbClr val="60BFC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4E21A3-508E-EC3F-5E6B-892E43F1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39D410D-5857-9CF4-8703-C6467F7D07A1}"/>
              </a:ext>
            </a:extLst>
          </p:cNvPr>
          <p:cNvSpPr txBox="1"/>
          <p:nvPr/>
        </p:nvSpPr>
        <p:spPr>
          <a:xfrm>
            <a:off x="517585" y="352375"/>
            <a:ext cx="891540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uk-UA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endParaRPr lang="en-US" sz="44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2A422-9150-FCF5-228F-A0810F9DF07E}"/>
              </a:ext>
            </a:extLst>
          </p:cNvPr>
          <p:cNvSpPr txBox="1"/>
          <p:nvPr/>
        </p:nvSpPr>
        <p:spPr>
          <a:xfrm>
            <a:off x="318817" y="1600200"/>
            <a:ext cx="905845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обґрунтувати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теоретико-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видавничих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наративів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соціо-комунікаційній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парадигмі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поняттєво-категорійний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з’ясувати стан, загальні тенденції розвитку й становлення видавничої справи та основних напрямів видавничої діяльності;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 досвід видавничих організацій, їхній репертуар, географію; на цій основі розробити типологію друкованих та електронних видань;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законодавчі інструменти захисту й розвитку українського видавничого ринку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екотенденції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видавничій справі;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досягнення й виклики європейської інтеграції України в галузі друкованого та електронного книговидання;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медіаплатформи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комунікативно-лінгвістичні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художньо-технічні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медіабрендингу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 українське книговидання воєнного періоду;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 специфіку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медіаспоживання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українців та користувацькі запити видавців в умовах російсько-української війни.</a:t>
            </a:r>
          </a:p>
        </p:txBody>
      </p:sp>
    </p:spTree>
    <p:extLst>
      <p:ext uri="{BB962C8B-B14F-4D97-AF65-F5344CB8AC3E}">
        <p14:creationId xmlns:p14="http://schemas.microsoft.com/office/powerpoint/2010/main" val="22067580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7B457-54AA-0436-CB76-688B752B8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1497548"/>
            <a:ext cx="4699718" cy="5181600"/>
          </a:xfrm>
          <a:prstGeom prst="roundRect">
            <a:avLst/>
          </a:prstGeom>
          <a:solidFill>
            <a:srgbClr val="D6F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F76E99-92C1-09FA-EFE3-4EA85E4A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331257" cy="13715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82D64636-2D9A-7D15-4BA0-63D791D92429}"/>
              </a:ext>
            </a:extLst>
          </p:cNvPr>
          <p:cNvSpPr txBox="1"/>
          <p:nvPr/>
        </p:nvSpPr>
        <p:spPr>
          <a:xfrm>
            <a:off x="1143000" y="457200"/>
            <a:ext cx="771725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2"/>
              </a:lnSpc>
            </a:pP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Методологія</a:t>
            </a:r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</a:t>
            </a:r>
            <a:endParaRPr lang="en-US" sz="4400" b="1" dirty="0">
              <a:solidFill>
                <a:srgbClr val="000000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1822A-79A4-5538-7552-4D8D875F54C5}"/>
              </a:ext>
            </a:extLst>
          </p:cNvPr>
          <p:cNvSpPr txBox="1"/>
          <p:nvPr/>
        </p:nvSpPr>
        <p:spPr>
          <a:xfrm>
            <a:off x="533400" y="1745099"/>
            <a:ext cx="48768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 аналіз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uk-UA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діахронний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-генетичний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інформаційно-пошуковий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бібліографічний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дискурс-аналіз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контент-аналіз;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контекстний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емпіричні методи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лінгвістичного аналізу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математичної статистики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 медіа та соцмереж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описовий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етодология – Бесплатные иконки: сеть">
            <a:extLst>
              <a:ext uri="{FF2B5EF4-FFF2-40B4-BE49-F238E27FC236}">
                <a16:creationId xmlns:a16="http://schemas.microsoft.com/office/drawing/2014/main" id="{ACD4DD19-B008-88E9-3939-44400C6F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18" y="1981200"/>
            <a:ext cx="3807643" cy="38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108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1459</Words>
  <Application>Microsoft Office PowerPoint</Application>
  <PresentationFormat>Произвольный</PresentationFormat>
  <Paragraphs>148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Arimo Bold</vt:lpstr>
      <vt:lpstr>Arial</vt:lpstr>
      <vt:lpstr>Calibri</vt:lpstr>
      <vt:lpstr>PT Serif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Попередні напрацювання ПОПЕРЕДНІ НАПРАЦЮВАННЯ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преза. Сучасна міжнародна журналістика:  комунікативні трансформації</dc:title>
  <dc:creator>adm</dc:creator>
  <cp:lastModifiedBy>Пользователь</cp:lastModifiedBy>
  <cp:revision>95</cp:revision>
  <dcterms:created xsi:type="dcterms:W3CDTF">2006-08-16T00:00:00Z</dcterms:created>
  <dcterms:modified xsi:type="dcterms:W3CDTF">2025-11-13T12:08:00Z</dcterms:modified>
  <dc:identifier>DAGgBIeNAb4</dc:identifier>
</cp:coreProperties>
</file>